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69" r:id="rId3"/>
    <p:sldId id="277" r:id="rId4"/>
    <p:sldId id="278" r:id="rId5"/>
    <p:sldId id="258" r:id="rId6"/>
    <p:sldId id="274" r:id="rId7"/>
    <p:sldId id="257" r:id="rId8"/>
    <p:sldId id="275" r:id="rId9"/>
    <p:sldId id="276" r:id="rId10"/>
    <p:sldId id="271" r:id="rId11"/>
    <p:sldId id="272" r:id="rId12"/>
    <p:sldId id="259" r:id="rId13"/>
    <p:sldId id="279" r:id="rId14"/>
    <p:sldId id="280" r:id="rId15"/>
    <p:sldId id="260" r:id="rId16"/>
    <p:sldId id="264" r:id="rId17"/>
    <p:sldId id="261" r:id="rId18"/>
    <p:sldId id="265" r:id="rId19"/>
    <p:sldId id="268" r:id="rId20"/>
    <p:sldId id="266" r:id="rId21"/>
    <p:sldId id="267" r:id="rId22"/>
    <p:sldId id="262" r:id="rId23"/>
    <p:sldId id="263" r:id="rId24"/>
    <p:sldId id="270" r:id="rId25"/>
    <p:sldId id="27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BD4005-1E31-4E92-A91A-A8F036C6E03F}" v="243" dt="2023-08-29T17:18:05.5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9683" autoAdjust="0"/>
  </p:normalViewPr>
  <p:slideViewPr>
    <p:cSldViewPr snapToGrid="0">
      <p:cViewPr varScale="1">
        <p:scale>
          <a:sx n="79" d="100"/>
          <a:sy n="79" d="100"/>
        </p:scale>
        <p:origin x="1830" y="9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 Russ" userId="e8fd8e2b-a895-464b-bd6f-075a1344578d" providerId="ADAL" clId="{E5BD4005-1E31-4E92-A91A-A8F036C6E03F}"/>
    <pc:docChg chg="custSel addSld modSld">
      <pc:chgData name="Herman, Russ" userId="e8fd8e2b-a895-464b-bd6f-075a1344578d" providerId="ADAL" clId="{E5BD4005-1E31-4E92-A91A-A8F036C6E03F}" dt="2023-08-29T17:18:10.687" v="1339" actId="1076"/>
      <pc:docMkLst>
        <pc:docMk/>
      </pc:docMkLst>
      <pc:sldChg chg="modSp mod">
        <pc:chgData name="Herman, Russ" userId="e8fd8e2b-a895-464b-bd6f-075a1344578d" providerId="ADAL" clId="{E5BD4005-1E31-4E92-A91A-A8F036C6E03F}" dt="2023-08-29T14:13:16.715" v="640" actId="6549"/>
        <pc:sldMkLst>
          <pc:docMk/>
          <pc:sldMk cId="1004205443" sldId="260"/>
        </pc:sldMkLst>
        <pc:spChg chg="mod">
          <ac:chgData name="Herman, Russ" userId="e8fd8e2b-a895-464b-bd6f-075a1344578d" providerId="ADAL" clId="{E5BD4005-1E31-4E92-A91A-A8F036C6E03F}" dt="2023-08-29T14:13:16.715" v="640" actId="6549"/>
          <ac:spMkLst>
            <pc:docMk/>
            <pc:sldMk cId="1004205443" sldId="260"/>
            <ac:spMk id="3" creationId="{ECAD11F5-7649-F3C2-4836-CDC46E9B7D3A}"/>
          </ac:spMkLst>
        </pc:spChg>
      </pc:sldChg>
      <pc:sldChg chg="modSp mod">
        <pc:chgData name="Herman, Russ" userId="e8fd8e2b-a895-464b-bd6f-075a1344578d" providerId="ADAL" clId="{E5BD4005-1E31-4E92-A91A-A8F036C6E03F}" dt="2023-08-29T14:22:02.480" v="894" actId="14100"/>
        <pc:sldMkLst>
          <pc:docMk/>
          <pc:sldMk cId="1908216930" sldId="262"/>
        </pc:sldMkLst>
        <pc:spChg chg="mod">
          <ac:chgData name="Herman, Russ" userId="e8fd8e2b-a895-464b-bd6f-075a1344578d" providerId="ADAL" clId="{E5BD4005-1E31-4E92-A91A-A8F036C6E03F}" dt="2023-08-29T14:22:02.480" v="894" actId="14100"/>
          <ac:spMkLst>
            <pc:docMk/>
            <pc:sldMk cId="1908216930" sldId="262"/>
            <ac:spMk id="3" creationId="{A1ADA795-6285-53D8-7D75-2FD5A3ABA570}"/>
          </ac:spMkLst>
        </pc:spChg>
      </pc:sldChg>
      <pc:sldChg chg="modSp mod">
        <pc:chgData name="Herman, Russ" userId="e8fd8e2b-a895-464b-bd6f-075a1344578d" providerId="ADAL" clId="{E5BD4005-1E31-4E92-A91A-A8F036C6E03F}" dt="2023-08-29T17:17:25.658" v="1331" actId="1036"/>
        <pc:sldMkLst>
          <pc:docMk/>
          <pc:sldMk cId="801255681" sldId="263"/>
        </pc:sldMkLst>
        <pc:spChg chg="mod">
          <ac:chgData name="Herman, Russ" userId="e8fd8e2b-a895-464b-bd6f-075a1344578d" providerId="ADAL" clId="{E5BD4005-1E31-4E92-A91A-A8F036C6E03F}" dt="2023-08-29T17:16:42.130" v="1295" actId="1036"/>
          <ac:spMkLst>
            <pc:docMk/>
            <pc:sldMk cId="801255681" sldId="263"/>
            <ac:spMk id="2" creationId="{CEF15C27-DB88-1CDA-E007-8341F38C2A39}"/>
          </ac:spMkLst>
        </pc:spChg>
        <pc:spChg chg="mod">
          <ac:chgData name="Herman, Russ" userId="e8fd8e2b-a895-464b-bd6f-075a1344578d" providerId="ADAL" clId="{E5BD4005-1E31-4E92-A91A-A8F036C6E03F}" dt="2023-08-29T17:17:25.658" v="1331" actId="1036"/>
          <ac:spMkLst>
            <pc:docMk/>
            <pc:sldMk cId="801255681" sldId="263"/>
            <ac:spMk id="3" creationId="{1799CB1D-3631-4E46-82F2-3EC16381AC58}"/>
          </ac:spMkLst>
        </pc:spChg>
      </pc:sldChg>
      <pc:sldChg chg="modSp mod">
        <pc:chgData name="Herman, Russ" userId="e8fd8e2b-a895-464b-bd6f-075a1344578d" providerId="ADAL" clId="{E5BD4005-1E31-4E92-A91A-A8F036C6E03F}" dt="2023-08-29T16:58:45.997" v="1053" actId="1036"/>
        <pc:sldMkLst>
          <pc:docMk/>
          <pc:sldMk cId="1323923185" sldId="264"/>
        </pc:sldMkLst>
        <pc:spChg chg="mod">
          <ac:chgData name="Herman, Russ" userId="e8fd8e2b-a895-464b-bd6f-075a1344578d" providerId="ADAL" clId="{E5BD4005-1E31-4E92-A91A-A8F036C6E03F}" dt="2023-08-29T16:58:42.142" v="1032" actId="1035"/>
          <ac:spMkLst>
            <pc:docMk/>
            <pc:sldMk cId="1323923185" sldId="264"/>
            <ac:spMk id="3" creationId="{59495657-AA8C-E8A0-47B5-86870A342606}"/>
          </ac:spMkLst>
        </pc:spChg>
        <pc:picChg chg="mod">
          <ac:chgData name="Herman, Russ" userId="e8fd8e2b-a895-464b-bd6f-075a1344578d" providerId="ADAL" clId="{E5BD4005-1E31-4E92-A91A-A8F036C6E03F}" dt="2023-08-29T16:58:45.997" v="1053" actId="1036"/>
          <ac:picMkLst>
            <pc:docMk/>
            <pc:sldMk cId="1323923185" sldId="264"/>
            <ac:picMk id="3074" creationId="{F16FDF97-3530-5F6B-7B84-3EFFFB4B341E}"/>
          </ac:picMkLst>
        </pc:picChg>
      </pc:sldChg>
      <pc:sldChg chg="addSp modSp mod modShow">
        <pc:chgData name="Herman, Russ" userId="e8fd8e2b-a895-464b-bd6f-075a1344578d" providerId="ADAL" clId="{E5BD4005-1E31-4E92-A91A-A8F036C6E03F}" dt="2023-08-29T16:57:55.450" v="1027" actId="14100"/>
        <pc:sldMkLst>
          <pc:docMk/>
          <pc:sldMk cId="1122758819" sldId="267"/>
        </pc:sldMkLst>
        <pc:spChg chg="mod">
          <ac:chgData name="Herman, Russ" userId="e8fd8e2b-a895-464b-bd6f-075a1344578d" providerId="ADAL" clId="{E5BD4005-1E31-4E92-A91A-A8F036C6E03F}" dt="2023-08-29T14:15:44.403" v="761" actId="20577"/>
          <ac:spMkLst>
            <pc:docMk/>
            <pc:sldMk cId="1122758819" sldId="267"/>
            <ac:spMk id="2" creationId="{55D1BFF7-994A-5845-BBC7-1B98690839BD}"/>
          </ac:spMkLst>
        </pc:spChg>
        <pc:spChg chg="add mod">
          <ac:chgData name="Herman, Russ" userId="e8fd8e2b-a895-464b-bd6f-075a1344578d" providerId="ADAL" clId="{E5BD4005-1E31-4E92-A91A-A8F036C6E03F}" dt="2023-08-29T16:57:55.450" v="1027" actId="14100"/>
          <ac:spMkLst>
            <pc:docMk/>
            <pc:sldMk cId="1122758819" sldId="267"/>
            <ac:spMk id="4" creationId="{E40B9D0D-EF00-ED50-25A2-4842829D5294}"/>
          </ac:spMkLst>
        </pc:spChg>
        <pc:spChg chg="mod">
          <ac:chgData name="Herman, Russ" userId="e8fd8e2b-a895-464b-bd6f-075a1344578d" providerId="ADAL" clId="{E5BD4005-1E31-4E92-A91A-A8F036C6E03F}" dt="2023-08-29T14:16:58.691" v="828" actId="1035"/>
          <ac:spMkLst>
            <pc:docMk/>
            <pc:sldMk cId="1122758819" sldId="267"/>
            <ac:spMk id="5" creationId="{1E7204A6-F78F-ACB9-3703-C08E8E60E517}"/>
          </ac:spMkLst>
        </pc:spChg>
      </pc:sldChg>
      <pc:sldChg chg="modSp mod modShow">
        <pc:chgData name="Herman, Russ" userId="e8fd8e2b-a895-464b-bd6f-075a1344578d" providerId="ADAL" clId="{E5BD4005-1E31-4E92-A91A-A8F036C6E03F}" dt="2023-08-29T17:17:37.780" v="1337" actId="14100"/>
        <pc:sldMkLst>
          <pc:docMk/>
          <pc:sldMk cId="3780202818" sldId="270"/>
        </pc:sldMkLst>
        <pc:spChg chg="mod">
          <ac:chgData name="Herman, Russ" userId="e8fd8e2b-a895-464b-bd6f-075a1344578d" providerId="ADAL" clId="{E5BD4005-1E31-4E92-A91A-A8F036C6E03F}" dt="2023-08-29T14:21:25.198" v="881" actId="20577"/>
          <ac:spMkLst>
            <pc:docMk/>
            <pc:sldMk cId="3780202818" sldId="270"/>
            <ac:spMk id="2" creationId="{15DFC750-EF0E-D5B9-11EE-312029498E35}"/>
          </ac:spMkLst>
        </pc:spChg>
        <pc:spChg chg="mod">
          <ac:chgData name="Herman, Russ" userId="e8fd8e2b-a895-464b-bd6f-075a1344578d" providerId="ADAL" clId="{E5BD4005-1E31-4E92-A91A-A8F036C6E03F}" dt="2023-08-29T17:17:37.780" v="1337" actId="14100"/>
          <ac:spMkLst>
            <pc:docMk/>
            <pc:sldMk cId="3780202818" sldId="270"/>
            <ac:spMk id="3" creationId="{F88BB135-639B-2238-7C6E-1C3884BF44AC}"/>
          </ac:spMkLst>
        </pc:spChg>
        <pc:picChg chg="mod">
          <ac:chgData name="Herman, Russ" userId="e8fd8e2b-a895-464b-bd6f-075a1344578d" providerId="ADAL" clId="{E5BD4005-1E31-4E92-A91A-A8F036C6E03F}" dt="2023-08-29T14:21:34.213" v="882" actId="1076"/>
          <ac:picMkLst>
            <pc:docMk/>
            <pc:sldMk cId="3780202818" sldId="270"/>
            <ac:picMk id="9218" creationId="{5FB9444B-C011-0A9A-9963-0D10DACF4820}"/>
          </ac:picMkLst>
        </pc:picChg>
      </pc:sldChg>
      <pc:sldChg chg="delSp modSp mod">
        <pc:chgData name="Herman, Russ" userId="e8fd8e2b-a895-464b-bd6f-075a1344578d" providerId="ADAL" clId="{E5BD4005-1E31-4E92-A91A-A8F036C6E03F}" dt="2023-08-29T17:18:10.687" v="1339" actId="1076"/>
        <pc:sldMkLst>
          <pc:docMk/>
          <pc:sldMk cId="3653359163" sldId="273"/>
        </pc:sldMkLst>
        <pc:spChg chg="mod">
          <ac:chgData name="Herman, Russ" userId="e8fd8e2b-a895-464b-bd6f-075a1344578d" providerId="ADAL" clId="{E5BD4005-1E31-4E92-A91A-A8F036C6E03F}" dt="2023-08-29T17:18:10.687" v="1339" actId="1076"/>
          <ac:spMkLst>
            <pc:docMk/>
            <pc:sldMk cId="3653359163" sldId="273"/>
            <ac:spMk id="7" creationId="{9994C853-8117-99F0-C091-1E21657188AA}"/>
          </ac:spMkLst>
        </pc:spChg>
        <pc:picChg chg="del">
          <ac:chgData name="Herman, Russ" userId="e8fd8e2b-a895-464b-bd6f-075a1344578d" providerId="ADAL" clId="{E5BD4005-1E31-4E92-A91A-A8F036C6E03F}" dt="2023-08-29T14:20:59.677" v="869" actId="478"/>
          <ac:picMkLst>
            <pc:docMk/>
            <pc:sldMk cId="3653359163" sldId="273"/>
            <ac:picMk id="1026" creationId="{CFAA6BA4-677D-BD07-CC77-92BF95137158}"/>
          </ac:picMkLst>
        </pc:picChg>
        <pc:picChg chg="del">
          <ac:chgData name="Herman, Russ" userId="e8fd8e2b-a895-464b-bd6f-075a1344578d" providerId="ADAL" clId="{E5BD4005-1E31-4E92-A91A-A8F036C6E03F}" dt="2023-08-29T14:21:00.437" v="870" actId="478"/>
          <ac:picMkLst>
            <pc:docMk/>
            <pc:sldMk cId="3653359163" sldId="273"/>
            <ac:picMk id="1028" creationId="{3D6CF34F-2A86-3DE1-40AF-34D034EDABC8}"/>
          </ac:picMkLst>
        </pc:picChg>
      </pc:sldChg>
      <pc:sldChg chg="modSp mod">
        <pc:chgData name="Herman, Russ" userId="e8fd8e2b-a895-464b-bd6f-075a1344578d" providerId="ADAL" clId="{E5BD4005-1E31-4E92-A91A-A8F036C6E03F}" dt="2023-08-29T17:05:03.195" v="1172" actId="6549"/>
        <pc:sldMkLst>
          <pc:docMk/>
          <pc:sldMk cId="2421224372" sldId="274"/>
        </pc:sldMkLst>
        <pc:spChg chg="mod">
          <ac:chgData name="Herman, Russ" userId="e8fd8e2b-a895-464b-bd6f-075a1344578d" providerId="ADAL" clId="{E5BD4005-1E31-4E92-A91A-A8F036C6E03F}" dt="2023-08-29T17:05:03.195" v="1172" actId="6549"/>
          <ac:spMkLst>
            <pc:docMk/>
            <pc:sldMk cId="2421224372" sldId="274"/>
            <ac:spMk id="3" creationId="{2DFE034E-E74D-1429-ECB4-DE530FE1E0BB}"/>
          </ac:spMkLst>
        </pc:spChg>
      </pc:sldChg>
      <pc:sldChg chg="addSp modSp mod">
        <pc:chgData name="Herman, Russ" userId="e8fd8e2b-a895-464b-bd6f-075a1344578d" providerId="ADAL" clId="{E5BD4005-1E31-4E92-A91A-A8F036C6E03F}" dt="2023-08-29T17:15:40.397" v="1276" actId="1038"/>
        <pc:sldMkLst>
          <pc:docMk/>
          <pc:sldMk cId="31237930" sldId="275"/>
        </pc:sldMkLst>
        <pc:spChg chg="mod">
          <ac:chgData name="Herman, Russ" userId="e8fd8e2b-a895-464b-bd6f-075a1344578d" providerId="ADAL" clId="{E5BD4005-1E31-4E92-A91A-A8F036C6E03F}" dt="2023-08-29T17:15:40.397" v="1276" actId="1038"/>
          <ac:spMkLst>
            <pc:docMk/>
            <pc:sldMk cId="31237930" sldId="275"/>
            <ac:spMk id="3" creationId="{5563BDEA-7CA1-1B3F-D4C6-3208FAC1EF82}"/>
          </ac:spMkLst>
        </pc:spChg>
        <pc:spChg chg="add mod">
          <ac:chgData name="Herman, Russ" userId="e8fd8e2b-a895-464b-bd6f-075a1344578d" providerId="ADAL" clId="{E5BD4005-1E31-4E92-A91A-A8F036C6E03F}" dt="2023-08-29T17:15:11.280" v="1251" actId="1036"/>
          <ac:spMkLst>
            <pc:docMk/>
            <pc:sldMk cId="31237930" sldId="275"/>
            <ac:spMk id="5" creationId="{CB2C1712-A1A5-29F4-1F1B-309DEE41F4EB}"/>
          </ac:spMkLst>
        </pc:spChg>
      </pc:sldChg>
      <pc:sldChg chg="addSp delSp modSp new mod">
        <pc:chgData name="Herman, Russ" userId="e8fd8e2b-a895-464b-bd6f-075a1344578d" providerId="ADAL" clId="{E5BD4005-1E31-4E92-A91A-A8F036C6E03F}" dt="2023-08-29T13:44:37.505" v="90" actId="1036"/>
        <pc:sldMkLst>
          <pc:docMk/>
          <pc:sldMk cId="4243912040" sldId="277"/>
        </pc:sldMkLst>
        <pc:spChg chg="mod">
          <ac:chgData name="Herman, Russ" userId="e8fd8e2b-a895-464b-bd6f-075a1344578d" providerId="ADAL" clId="{E5BD4005-1E31-4E92-A91A-A8F036C6E03F}" dt="2023-08-29T13:44:09.018" v="75" actId="20577"/>
          <ac:spMkLst>
            <pc:docMk/>
            <pc:sldMk cId="4243912040" sldId="277"/>
            <ac:spMk id="2" creationId="{FF38FF57-DB03-15D9-6B71-F1B5994C3C13}"/>
          </ac:spMkLst>
        </pc:spChg>
        <pc:picChg chg="add del mod">
          <ac:chgData name="Herman, Russ" userId="e8fd8e2b-a895-464b-bd6f-075a1344578d" providerId="ADAL" clId="{E5BD4005-1E31-4E92-A91A-A8F036C6E03F}" dt="2023-08-29T13:33:02.542" v="6"/>
          <ac:picMkLst>
            <pc:docMk/>
            <pc:sldMk cId="4243912040" sldId="277"/>
            <ac:picMk id="4098" creationId="{A58F2DF6-CB9B-0A19-BEC9-2CE5F93CB598}"/>
          </ac:picMkLst>
        </pc:picChg>
        <pc:picChg chg="add del">
          <ac:chgData name="Herman, Russ" userId="e8fd8e2b-a895-464b-bd6f-075a1344578d" providerId="ADAL" clId="{E5BD4005-1E31-4E92-A91A-A8F036C6E03F}" dt="2023-08-29T13:43:38.516" v="18" actId="21"/>
          <ac:picMkLst>
            <pc:docMk/>
            <pc:sldMk cId="4243912040" sldId="277"/>
            <ac:picMk id="4100" creationId="{FE5211D7-1DB4-384E-E92B-33A03D2F4205}"/>
          </ac:picMkLst>
        </pc:picChg>
        <pc:picChg chg="add del">
          <ac:chgData name="Herman, Russ" userId="e8fd8e2b-a895-464b-bd6f-075a1344578d" providerId="ADAL" clId="{E5BD4005-1E31-4E92-A91A-A8F036C6E03F}" dt="2023-08-29T13:41:15.137" v="11"/>
          <ac:picMkLst>
            <pc:docMk/>
            <pc:sldMk cId="4243912040" sldId="277"/>
            <ac:picMk id="4102" creationId="{9C9B3838-06FD-7D6B-560F-D3ED3E007D0D}"/>
          </ac:picMkLst>
        </pc:picChg>
        <pc:picChg chg="add del mod">
          <ac:chgData name="Herman, Russ" userId="e8fd8e2b-a895-464b-bd6f-075a1344578d" providerId="ADAL" clId="{E5BD4005-1E31-4E92-A91A-A8F036C6E03F}" dt="2023-08-29T13:41:31.786" v="15"/>
          <ac:picMkLst>
            <pc:docMk/>
            <pc:sldMk cId="4243912040" sldId="277"/>
            <ac:picMk id="4104" creationId="{D9477C1F-2F4E-CE02-7520-C24A01FFF072}"/>
          </ac:picMkLst>
        </pc:picChg>
        <pc:picChg chg="add mod">
          <ac:chgData name="Herman, Russ" userId="e8fd8e2b-a895-464b-bd6f-075a1344578d" providerId="ADAL" clId="{E5BD4005-1E31-4E92-A91A-A8F036C6E03F}" dt="2023-08-29T13:44:37.505" v="90" actId="1036"/>
          <ac:picMkLst>
            <pc:docMk/>
            <pc:sldMk cId="4243912040" sldId="277"/>
            <ac:picMk id="4106" creationId="{2BF03CF3-1697-7F5A-2F69-122652AF47B8}"/>
          </ac:picMkLst>
        </pc:picChg>
      </pc:sldChg>
      <pc:sldChg chg="addSp delSp modSp new mod chgLayout">
        <pc:chgData name="Herman, Russ" userId="e8fd8e2b-a895-464b-bd6f-075a1344578d" providerId="ADAL" clId="{E5BD4005-1E31-4E92-A91A-A8F036C6E03F}" dt="2023-08-29T13:48:25.931" v="181" actId="14100"/>
        <pc:sldMkLst>
          <pc:docMk/>
          <pc:sldMk cId="3789573893" sldId="278"/>
        </pc:sldMkLst>
        <pc:spChg chg="mod ord">
          <ac:chgData name="Herman, Russ" userId="e8fd8e2b-a895-464b-bd6f-075a1344578d" providerId="ADAL" clId="{E5BD4005-1E31-4E92-A91A-A8F036C6E03F}" dt="2023-08-29T13:47:12.247" v="137" actId="700"/>
          <ac:spMkLst>
            <pc:docMk/>
            <pc:sldMk cId="3789573893" sldId="278"/>
            <ac:spMk id="2" creationId="{35E2E980-AB60-891E-994C-F10725B05D84}"/>
          </ac:spMkLst>
        </pc:spChg>
        <pc:spChg chg="del">
          <ac:chgData name="Herman, Russ" userId="e8fd8e2b-a895-464b-bd6f-075a1344578d" providerId="ADAL" clId="{E5BD4005-1E31-4E92-A91A-A8F036C6E03F}" dt="2023-08-29T13:44:51.684" v="92" actId="478"/>
          <ac:spMkLst>
            <pc:docMk/>
            <pc:sldMk cId="3789573893" sldId="278"/>
            <ac:spMk id="3" creationId="{369427DA-02AB-9A7C-2CB5-1ACB31E6D0F0}"/>
          </ac:spMkLst>
        </pc:spChg>
        <pc:spChg chg="add mod ord">
          <ac:chgData name="Herman, Russ" userId="e8fd8e2b-a895-464b-bd6f-075a1344578d" providerId="ADAL" clId="{E5BD4005-1E31-4E92-A91A-A8F036C6E03F}" dt="2023-08-29T13:48:25.931" v="181" actId="14100"/>
          <ac:spMkLst>
            <pc:docMk/>
            <pc:sldMk cId="3789573893" sldId="278"/>
            <ac:spMk id="5" creationId="{D39D8597-C1FD-0FCC-8E98-BBE0E04D5CFD}"/>
          </ac:spMkLst>
        </pc:spChg>
        <pc:picChg chg="add mod">
          <ac:chgData name="Herman, Russ" userId="e8fd8e2b-a895-464b-bd6f-075a1344578d" providerId="ADAL" clId="{E5BD4005-1E31-4E92-A91A-A8F036C6E03F}" dt="2023-08-29T13:45:37.748" v="136" actId="1036"/>
          <ac:picMkLst>
            <pc:docMk/>
            <pc:sldMk cId="3789573893" sldId="278"/>
            <ac:picMk id="4" creationId="{3EF618EA-D4B1-10B8-5F4B-9118B78EDBB9}"/>
          </ac:picMkLst>
        </pc:picChg>
      </pc:sldChg>
      <pc:sldChg chg="addSp modSp new mod">
        <pc:chgData name="Herman, Russ" userId="e8fd8e2b-a895-464b-bd6f-075a1344578d" providerId="ADAL" clId="{E5BD4005-1E31-4E92-A91A-A8F036C6E03F}" dt="2023-08-29T14:06:54.431" v="540" actId="1076"/>
        <pc:sldMkLst>
          <pc:docMk/>
          <pc:sldMk cId="196722095" sldId="279"/>
        </pc:sldMkLst>
        <pc:spChg chg="mod">
          <ac:chgData name="Herman, Russ" userId="e8fd8e2b-a895-464b-bd6f-075a1344578d" providerId="ADAL" clId="{E5BD4005-1E31-4E92-A91A-A8F036C6E03F}" dt="2023-08-29T13:51:37.028" v="197" actId="20577"/>
          <ac:spMkLst>
            <pc:docMk/>
            <pc:sldMk cId="196722095" sldId="279"/>
            <ac:spMk id="2" creationId="{93DCBC24-DCEB-7DAB-04C3-5EAB0376E0AC}"/>
          </ac:spMkLst>
        </pc:spChg>
        <pc:spChg chg="mod">
          <ac:chgData name="Herman, Russ" userId="e8fd8e2b-a895-464b-bd6f-075a1344578d" providerId="ADAL" clId="{E5BD4005-1E31-4E92-A91A-A8F036C6E03F}" dt="2023-08-29T13:58:06.230" v="536" actId="20577"/>
          <ac:spMkLst>
            <pc:docMk/>
            <pc:sldMk cId="196722095" sldId="279"/>
            <ac:spMk id="3" creationId="{BB57B489-174F-2D4E-E11F-2E66DEECA7C4}"/>
          </ac:spMkLst>
        </pc:spChg>
        <pc:spChg chg="add mod">
          <ac:chgData name="Herman, Russ" userId="e8fd8e2b-a895-464b-bd6f-075a1344578d" providerId="ADAL" clId="{E5BD4005-1E31-4E92-A91A-A8F036C6E03F}" dt="2023-08-29T14:06:54.431" v="540" actId="1076"/>
          <ac:spMkLst>
            <pc:docMk/>
            <pc:sldMk cId="196722095" sldId="279"/>
            <ac:spMk id="5" creationId="{854AAD4C-1939-534F-81E5-922978BCE041}"/>
          </ac:spMkLst>
        </pc:spChg>
      </pc:sldChg>
      <pc:sldChg chg="addSp modSp new mod">
        <pc:chgData name="Herman, Russ" userId="e8fd8e2b-a895-464b-bd6f-075a1344578d" providerId="ADAL" clId="{E5BD4005-1E31-4E92-A91A-A8F036C6E03F}" dt="2023-08-29T14:12:53.146" v="634" actId="1076"/>
        <pc:sldMkLst>
          <pc:docMk/>
          <pc:sldMk cId="2151668528" sldId="280"/>
        </pc:sldMkLst>
        <pc:spChg chg="mod">
          <ac:chgData name="Herman, Russ" userId="e8fd8e2b-a895-464b-bd6f-075a1344578d" providerId="ADAL" clId="{E5BD4005-1E31-4E92-A91A-A8F036C6E03F}" dt="2023-08-29T14:12:50.674" v="633" actId="1037"/>
          <ac:spMkLst>
            <pc:docMk/>
            <pc:sldMk cId="2151668528" sldId="280"/>
            <ac:spMk id="2" creationId="{9B5534D0-968D-494F-2652-6A7FB6263DCB}"/>
          </ac:spMkLst>
        </pc:spChg>
        <pc:spChg chg="add mod">
          <ac:chgData name="Herman, Russ" userId="e8fd8e2b-a895-464b-bd6f-075a1344578d" providerId="ADAL" clId="{E5BD4005-1E31-4E92-A91A-A8F036C6E03F}" dt="2023-08-29T14:08:40.788" v="546" actId="1076"/>
          <ac:spMkLst>
            <pc:docMk/>
            <pc:sldMk cId="2151668528" sldId="280"/>
            <ac:spMk id="5" creationId="{B59FC41E-49A1-DB4A-1F4F-CF259DDEF4AC}"/>
          </ac:spMkLst>
        </pc:spChg>
        <pc:spChg chg="add mod">
          <ac:chgData name="Herman, Russ" userId="e8fd8e2b-a895-464b-bd6f-075a1344578d" providerId="ADAL" clId="{E5BD4005-1E31-4E92-A91A-A8F036C6E03F}" dt="2023-08-29T14:12:19.928" v="559" actId="1076"/>
          <ac:spMkLst>
            <pc:docMk/>
            <pc:sldMk cId="2151668528" sldId="280"/>
            <ac:spMk id="7" creationId="{B6FF6F70-96DE-E625-B5FB-DF5937A7A48A}"/>
          </ac:spMkLst>
        </pc:spChg>
        <pc:picChg chg="add mod">
          <ac:chgData name="Herman, Russ" userId="e8fd8e2b-a895-464b-bd6f-075a1344578d" providerId="ADAL" clId="{E5BD4005-1E31-4E92-A91A-A8F036C6E03F}" dt="2023-08-29T14:11:57.249" v="555" actId="1035"/>
          <ac:picMkLst>
            <pc:docMk/>
            <pc:sldMk cId="2151668528" sldId="280"/>
            <ac:picMk id="5122" creationId="{6B61CDFD-499B-BF95-835D-4DD1FF925DA6}"/>
          </ac:picMkLst>
        </pc:picChg>
        <pc:picChg chg="add mod">
          <ac:chgData name="Herman, Russ" userId="e8fd8e2b-a895-464b-bd6f-075a1344578d" providerId="ADAL" clId="{E5BD4005-1E31-4E92-A91A-A8F036C6E03F}" dt="2023-08-29T14:12:53.146" v="634" actId="1076"/>
          <ac:picMkLst>
            <pc:docMk/>
            <pc:sldMk cId="2151668528" sldId="280"/>
            <ac:picMk id="5124" creationId="{817DD1AB-1E8E-CD0C-C52A-6BED2C87A7E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2F668-544F-49C9-9FE7-52B4C4A0AF7F}" type="datetimeFigureOut">
              <a:rPr lang="en-US" smtClean="0"/>
              <a:t>8/29/2023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E0513-2030-42AF-8A56-81686F437A93}" type="slidenum">
              <a:rPr lang="en-US" smtClean="0"/>
              <a:t>‹#›</a:t>
            </a:fld>
            <a:endParaRPr lang="en-US"/>
          </a:p>
        </p:txBody>
      </p:sp>
    </p:spTree>
    <p:extLst>
      <p:ext uri="{BB962C8B-B14F-4D97-AF65-F5344CB8AC3E}">
        <p14:creationId xmlns:p14="http://schemas.microsoft.com/office/powerpoint/2010/main" val="133229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1</a:t>
            </a:fld>
            <a:endParaRPr lang="en-US"/>
          </a:p>
        </p:txBody>
      </p:sp>
    </p:spTree>
    <p:extLst>
      <p:ext uri="{BB962C8B-B14F-4D97-AF65-F5344CB8AC3E}">
        <p14:creationId xmlns:p14="http://schemas.microsoft.com/office/powerpoint/2010/main" val="138916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4</a:t>
            </a:fld>
            <a:endParaRPr lang="en-US"/>
          </a:p>
        </p:txBody>
      </p:sp>
    </p:spTree>
    <p:extLst>
      <p:ext uri="{BB962C8B-B14F-4D97-AF65-F5344CB8AC3E}">
        <p14:creationId xmlns:p14="http://schemas.microsoft.com/office/powerpoint/2010/main" val="2967046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Believed the Earth to be a big circular plane surrounded by a river</a:t>
            </a:r>
            <a:br>
              <a:rPr lang="en-US" dirty="0"/>
            </a:br>
            <a:r>
              <a:rPr lang="en-US" dirty="0"/>
              <a:t> beyond lies an impassable mountain barrier, </a:t>
            </a:r>
            <a:br>
              <a:rPr lang="en-US" dirty="0"/>
            </a:br>
            <a:r>
              <a:rPr lang="en-US" dirty="0"/>
              <a:t>the whole thing resting on a cosmic sea. </a:t>
            </a:r>
            <a:br>
              <a:rPr lang="en-US" dirty="0"/>
            </a:br>
            <a:r>
              <a:rPr lang="en-US" dirty="0"/>
              <a:t>No human may cross the river surrounding the Earth. </a:t>
            </a:r>
            <a:br>
              <a:rPr lang="en-US" dirty="0"/>
            </a:br>
            <a:r>
              <a:rPr lang="en-US" dirty="0"/>
              <a:t>The mountains support the vault of heaven, which is made of a very strong metal. </a:t>
            </a:r>
            <a:br>
              <a:rPr lang="en-US" dirty="0"/>
            </a:br>
            <a:r>
              <a:rPr lang="en-US" dirty="0"/>
              <a:t>There is a tunnel in the northern mountains that opens to the outer space, also connects two doors, in East and West. </a:t>
            </a:r>
            <a:br>
              <a:rPr lang="en-US" dirty="0"/>
            </a:br>
            <a:r>
              <a:rPr lang="en-US" dirty="0"/>
              <a:t>The sun comes out through the eastern door, </a:t>
            </a:r>
            <a:br>
              <a:rPr lang="en-US" dirty="0"/>
            </a:br>
            <a:r>
              <a:rPr lang="en-US" dirty="0"/>
              <a:t>travels below the metallic heavens </a:t>
            </a:r>
            <a:br>
              <a:rPr lang="en-US" dirty="0"/>
            </a:br>
            <a:r>
              <a:rPr lang="en-US" dirty="0"/>
              <a:t>then exits through the western door; </a:t>
            </a:r>
            <a:br>
              <a:rPr lang="en-US" dirty="0"/>
            </a:br>
            <a:r>
              <a:rPr lang="en-US" dirty="0"/>
              <a:t>he spends the nights in the tunnel.</a:t>
            </a:r>
          </a:p>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5</a:t>
            </a:fld>
            <a:endParaRPr lang="en-US"/>
          </a:p>
        </p:txBody>
      </p:sp>
    </p:spTree>
    <p:extLst>
      <p:ext uri="{BB962C8B-B14F-4D97-AF65-F5344CB8AC3E}">
        <p14:creationId xmlns:p14="http://schemas.microsoft.com/office/powerpoint/2010/main" val="185348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8</a:t>
            </a:fld>
            <a:endParaRPr lang="en-US"/>
          </a:p>
        </p:txBody>
      </p:sp>
    </p:spTree>
    <p:extLst>
      <p:ext uri="{BB962C8B-B14F-4D97-AF65-F5344CB8AC3E}">
        <p14:creationId xmlns:p14="http://schemas.microsoft.com/office/powerpoint/2010/main" val="3522179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9</a:t>
            </a:fld>
            <a:endParaRPr lang="en-US"/>
          </a:p>
        </p:txBody>
      </p:sp>
    </p:spTree>
    <p:extLst>
      <p:ext uri="{BB962C8B-B14F-4D97-AF65-F5344CB8AC3E}">
        <p14:creationId xmlns:p14="http://schemas.microsoft.com/office/powerpoint/2010/main" val="106749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14</a:t>
            </a:fld>
            <a:endParaRPr lang="en-US"/>
          </a:p>
        </p:txBody>
      </p:sp>
    </p:spTree>
    <p:extLst>
      <p:ext uri="{BB962C8B-B14F-4D97-AF65-F5344CB8AC3E}">
        <p14:creationId xmlns:p14="http://schemas.microsoft.com/office/powerpoint/2010/main" val="3922330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15</a:t>
            </a:fld>
            <a:endParaRPr lang="en-US"/>
          </a:p>
        </p:txBody>
      </p:sp>
    </p:spTree>
    <p:extLst>
      <p:ext uri="{BB962C8B-B14F-4D97-AF65-F5344CB8AC3E}">
        <p14:creationId xmlns:p14="http://schemas.microsoft.com/office/powerpoint/2010/main" val="373454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16</a:t>
            </a:fld>
            <a:endParaRPr lang="en-US"/>
          </a:p>
        </p:txBody>
      </p:sp>
    </p:spTree>
    <p:extLst>
      <p:ext uri="{BB962C8B-B14F-4D97-AF65-F5344CB8AC3E}">
        <p14:creationId xmlns:p14="http://schemas.microsoft.com/office/powerpoint/2010/main" val="102958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1E0513-2030-42AF-8A56-81686F437A93}" type="slidenum">
              <a:rPr lang="en-US" smtClean="0"/>
              <a:t>21</a:t>
            </a:fld>
            <a:endParaRPr lang="en-US"/>
          </a:p>
        </p:txBody>
      </p:sp>
    </p:spTree>
    <p:extLst>
      <p:ext uri="{BB962C8B-B14F-4D97-AF65-F5344CB8AC3E}">
        <p14:creationId xmlns:p14="http://schemas.microsoft.com/office/powerpoint/2010/main" val="3296085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4A9905-77A1-4957-A54F-308E64D4761A}" type="datetimeFigureOut">
              <a:rPr lang="en-US" smtClean="0"/>
              <a:t>8/29/2023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384BBE4B-F21B-43B1-B4BF-15A0A31DD73A}"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949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A9905-77A1-4957-A54F-308E64D4761A}"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BBE4B-F21B-43B1-B4BF-15A0A31DD73A}"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4537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A9905-77A1-4957-A54F-308E64D4761A}"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BBE4B-F21B-43B1-B4BF-15A0A31DD73A}"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79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A9905-77A1-4957-A54F-308E64D4761A}"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BBE4B-F21B-43B1-B4BF-15A0A31DD73A}"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962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4A9905-77A1-4957-A54F-308E64D4761A}" type="datetimeFigureOut">
              <a:rPr lang="en-US" smtClean="0"/>
              <a:t>8/29/2023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4BBE4B-F21B-43B1-B4BF-15A0A31DD73A}"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596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4A9905-77A1-4957-A54F-308E64D4761A}"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BBE4B-F21B-43B1-B4BF-15A0A31DD73A}"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781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4A9905-77A1-4957-A54F-308E64D4761A}" type="datetimeFigureOut">
              <a:rPr lang="en-US" smtClean="0"/>
              <a:t>8/29/2023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4BBE4B-F21B-43B1-B4BF-15A0A31DD73A}"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842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4A9905-77A1-4957-A54F-308E64D4761A}" type="datetimeFigureOut">
              <a:rPr lang="en-US" smtClean="0"/>
              <a:t>8/29/2023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4BBE4B-F21B-43B1-B4BF-15A0A31DD73A}"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6064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9905-77A1-4957-A54F-308E64D4761A}" type="datetimeFigureOut">
              <a:rPr lang="en-US" smtClean="0"/>
              <a:t>8/29/2023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4BBE4B-F21B-43B1-B4BF-15A0A31DD73A}" type="slidenum">
              <a:rPr lang="en-US" smtClean="0"/>
              <a:t>‹#›</a:t>
            </a:fld>
            <a:endParaRPr lang="en-US"/>
          </a:p>
        </p:txBody>
      </p:sp>
    </p:spTree>
    <p:extLst>
      <p:ext uri="{BB962C8B-B14F-4D97-AF65-F5344CB8AC3E}">
        <p14:creationId xmlns:p14="http://schemas.microsoft.com/office/powerpoint/2010/main" val="255941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4A9905-77A1-4957-A54F-308E64D4761A}" type="datetimeFigureOut">
              <a:rPr lang="en-US" smtClean="0"/>
              <a:t>8/29/2023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4BBE4B-F21B-43B1-B4BF-15A0A31DD73A}"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579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84A9905-77A1-4957-A54F-308E64D4761A}" type="datetimeFigureOut">
              <a:rPr lang="en-US" smtClean="0"/>
              <a:t>8/29/2023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384BBE4B-F21B-43B1-B4BF-15A0A31DD73A}"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1097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6000">
              <a:srgbClr val="FFC000"/>
            </a:gs>
            <a:gs pos="100000">
              <a:schemeClr val="bg2">
                <a:shade val="80000"/>
              </a:schemeClr>
            </a:gs>
          </a:gsLst>
          <a:lin ang="2700000" scaled="1"/>
          <a:tileRect/>
        </a:gra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84A9905-77A1-4957-A54F-308E64D4761A}" type="datetimeFigureOut">
              <a:rPr lang="en-US" smtClean="0"/>
              <a:t>8/29/2023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84BBE4B-F21B-43B1-B4BF-15A0A31DD73A}"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266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khanacademy.org/humanities/big-history-project/what-is-big-history/origin-stories/a/origin-story-greek" TargetMode="External"/><Relationship Id="rId5" Type="http://schemas.openxmlformats.org/officeDocument/2006/relationships/image" Target="../media/image3.jpeg"/><Relationship Id="rId4" Type="http://schemas.openxmlformats.org/officeDocument/2006/relationships/hyperlink" Target="https://surflegacy.net/yggdrasi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hyperlink" Target="https://eugene.kaspersky.com/2022/11/16/erosion-disintegration-conspirology-and-omg-views-the-pyramids-of-ancient-egypt/"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britannica.com/topic/Uranus-mythology" TargetMode="External"/><Relationship Id="rId2" Type="http://schemas.openxmlformats.org/officeDocument/2006/relationships/hyperlink" Target="https://www.physics.umd.edu/courses/Phys117/Liberati/Support/cosmology.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thehistoryjunkie.com/mount-olympus-gods-facts/" TargetMode="External"/><Relationship Id="rId5" Type="http://schemas.openxmlformats.org/officeDocument/2006/relationships/image" Target="../media/image18.jpeg"/><Relationship Id="rId4" Type="http://schemas.openxmlformats.org/officeDocument/2006/relationships/hyperlink" Target="https://www.greecehighdefinition.com/blog/2019/3/13/the-genealogy-of-the-titans-of-greek-mythology-7kdh9-3xhx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nnex.exploratorium.edu/ancientobs/chichen/HTML/castillo.html"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quoteinvestigator.com/2021/08/22/turtles-down/" TargetMode="External"/><Relationship Id="rId2" Type="http://schemas.openxmlformats.org/officeDocument/2006/relationships/hyperlink" Target="http://www.amazon.com/Brief-History-Time-Black-Holes/dp/055305340X/ref=pd_bbs_sr_4/105-2473726-2796440?ie=UTF8&amp;s=books&amp;qid=1182517454&amp;sr=8-4"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www.digitalmedievalist.com/opinionated-celtic-faqs/stonehenge/"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orse-mythology.org/tales/norse-creation-myth/"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list25.com/25-creation-stories-from-around-the-world/"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XtVl0jOkTPQ&amp;t=174s"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edium.com/@jothibasuofficial/why-there-are-24-hours-in-a-day-and-60-minutes-in-an-hour-b670879cbe99" TargetMode="External"/><Relationship Id="rId2" Type="http://schemas.openxmlformats.org/officeDocument/2006/relationships/hyperlink" Target="https://www.abc.net.au/science/articles/2011/11/15/3364432.htm" TargetMode="External"/><Relationship Id="rId1" Type="http://schemas.openxmlformats.org/officeDocument/2006/relationships/slideLayout" Target="../slideLayouts/slideLayout2.xml"/><Relationship Id="rId4" Type="http://schemas.openxmlformats.org/officeDocument/2006/relationships/hyperlink" Target="https://www.physics.umd.edu/courses/Phys117/Liberati/Support/cosmology.pd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hysics.umd.edu/courses/Phys117/Liberati/Support/cosmology.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deviantart.com/jaysimons/art/Ancient-Egyptian-Cosmology-878264428"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DCA3-0110-EEF2-1296-CC96782D67C4}"/>
              </a:ext>
            </a:extLst>
          </p:cNvPr>
          <p:cNvSpPr>
            <a:spLocks noGrp="1"/>
          </p:cNvSpPr>
          <p:nvPr>
            <p:ph type="ctrTitle"/>
          </p:nvPr>
        </p:nvSpPr>
        <p:spPr>
          <a:xfrm>
            <a:off x="2417779" y="802299"/>
            <a:ext cx="8637073" cy="1565764"/>
          </a:xfrm>
        </p:spPr>
        <p:txBody>
          <a:bodyPr/>
          <a:lstStyle/>
          <a:p>
            <a:r>
              <a:rPr lang="en-US" dirty="0"/>
              <a:t>In the Beginning …</a:t>
            </a:r>
          </a:p>
        </p:txBody>
      </p:sp>
      <p:sp>
        <p:nvSpPr>
          <p:cNvPr id="3" name="Subtitle 2">
            <a:extLst>
              <a:ext uri="{FF2B5EF4-FFF2-40B4-BE49-F238E27FC236}">
                <a16:creationId xmlns:a16="http://schemas.microsoft.com/office/drawing/2014/main" id="{E5595E43-D3E8-3BCF-B5AD-32DDA677E9DE}"/>
              </a:ext>
            </a:extLst>
          </p:cNvPr>
          <p:cNvSpPr>
            <a:spLocks noGrp="1"/>
          </p:cNvSpPr>
          <p:nvPr>
            <p:ph type="subTitle" idx="1"/>
          </p:nvPr>
        </p:nvSpPr>
        <p:spPr>
          <a:xfrm>
            <a:off x="2441226" y="2405792"/>
            <a:ext cx="5014651" cy="676954"/>
          </a:xfrm>
        </p:spPr>
        <p:txBody>
          <a:bodyPr/>
          <a:lstStyle/>
          <a:p>
            <a:r>
              <a:rPr lang="en-US" dirty="0" err="1"/>
              <a:t>ThE</a:t>
            </a:r>
            <a:r>
              <a:rPr lang="en-US" dirty="0"/>
              <a:t> Ancients’ views of the universe</a:t>
            </a:r>
          </a:p>
        </p:txBody>
      </p:sp>
      <p:pic>
        <p:nvPicPr>
          <p:cNvPr id="4099" name="Picture 3" descr="yggdrasil">
            <a:extLst>
              <a:ext uri="{FF2B5EF4-FFF2-40B4-BE49-F238E27FC236}">
                <a16:creationId xmlns:a16="http://schemas.microsoft.com/office/drawing/2014/main" id="{D8B6CC6B-A249-02DF-8B64-FCFEE3D0F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514" y="2561389"/>
            <a:ext cx="3131127" cy="42503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879530A-42F6-EAB1-3504-1BF06E12DDFC}"/>
              </a:ext>
            </a:extLst>
          </p:cNvPr>
          <p:cNvSpPr txBox="1"/>
          <p:nvPr/>
        </p:nvSpPr>
        <p:spPr>
          <a:xfrm>
            <a:off x="5627432" y="6426439"/>
            <a:ext cx="3131127" cy="369332"/>
          </a:xfrm>
          <a:prstGeom prst="rect">
            <a:avLst/>
          </a:prstGeom>
          <a:noFill/>
        </p:spPr>
        <p:txBody>
          <a:bodyPr wrap="square">
            <a:spAutoFit/>
          </a:bodyPr>
          <a:lstStyle/>
          <a:p>
            <a:r>
              <a:rPr lang="en-US" dirty="0">
                <a:hlinkClick r:id="rId4"/>
              </a:rPr>
              <a:t>https://surflegacy.net/yggdrasil/</a:t>
            </a:r>
            <a:r>
              <a:rPr lang="en-US" dirty="0"/>
              <a:t> </a:t>
            </a:r>
          </a:p>
        </p:txBody>
      </p:sp>
      <p:pic>
        <p:nvPicPr>
          <p:cNvPr id="4101" name="Picture 5">
            <a:extLst>
              <a:ext uri="{FF2B5EF4-FFF2-40B4-BE49-F238E27FC236}">
                <a16:creationId xmlns:a16="http://schemas.microsoft.com/office/drawing/2014/main" id="{E44E3328-5C07-09B3-85A9-5C9874CAF1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09" y="166959"/>
            <a:ext cx="1778866" cy="27563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FAE29D-3FDE-5F59-AF39-6BA7C5841E0B}"/>
              </a:ext>
            </a:extLst>
          </p:cNvPr>
          <p:cNvSpPr txBox="1"/>
          <p:nvPr/>
        </p:nvSpPr>
        <p:spPr>
          <a:xfrm>
            <a:off x="1908175" y="62229"/>
            <a:ext cx="6096000" cy="646331"/>
          </a:xfrm>
          <a:prstGeom prst="rect">
            <a:avLst/>
          </a:prstGeom>
          <a:noFill/>
        </p:spPr>
        <p:txBody>
          <a:bodyPr wrap="square">
            <a:spAutoFit/>
          </a:bodyPr>
          <a:lstStyle/>
          <a:p>
            <a:r>
              <a:rPr lang="en-US" dirty="0">
                <a:hlinkClick r:id="rId6"/>
              </a:rPr>
              <a:t>https://www.khanacademy.org/humanities/big-history-project/what-is-big-history/origin-stories/a/origin-story-greek</a:t>
            </a:r>
            <a:r>
              <a:rPr lang="en-US" dirty="0"/>
              <a:t> </a:t>
            </a:r>
          </a:p>
        </p:txBody>
      </p:sp>
      <p:pic>
        <p:nvPicPr>
          <p:cNvPr id="4105" name="Picture 9" descr="sistine chapel creation">
            <a:extLst>
              <a:ext uri="{FF2B5EF4-FFF2-40B4-BE49-F238E27FC236}">
                <a16:creationId xmlns:a16="http://schemas.microsoft.com/office/drawing/2014/main" id="{88D2147D-4CB3-63FA-8A30-C8C1F6075D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57" y="3934694"/>
            <a:ext cx="5004260" cy="281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23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6B85660-E80B-C513-EF80-F84C9B080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63" y="3841841"/>
            <a:ext cx="4524241" cy="3016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 can’t miss the Winter Triangle. Face south around 7:30-8 p.m. the next clear night and look up. Three bright stars — Sirius, Procyon and Betelgeuse — outline the figure. Much like the Summer Triangle of summertime and fall, the Milky Way cuts directly across the triangle. You can see it in the photo as a thicker band of stars. (Bob King / Forum News Service)">
            <a:extLst>
              <a:ext uri="{FF2B5EF4-FFF2-40B4-BE49-F238E27FC236}">
                <a16:creationId xmlns:a16="http://schemas.microsoft.com/office/drawing/2014/main" id="{4BEEB18D-0DE5-595C-6308-00067D35C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4530" y="27646"/>
            <a:ext cx="5721291" cy="38141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372FE6-B188-26FF-AA86-302890E093C1}"/>
              </a:ext>
            </a:extLst>
          </p:cNvPr>
          <p:cNvSpPr>
            <a:spLocks noGrp="1"/>
          </p:cNvSpPr>
          <p:nvPr>
            <p:ph type="title"/>
          </p:nvPr>
        </p:nvSpPr>
        <p:spPr/>
        <p:txBody>
          <a:bodyPr/>
          <a:lstStyle/>
          <a:p>
            <a:r>
              <a:rPr lang="en-US" dirty="0"/>
              <a:t>Great Pyramids</a:t>
            </a:r>
          </a:p>
        </p:txBody>
      </p:sp>
      <p:sp>
        <p:nvSpPr>
          <p:cNvPr id="3" name="Content Placeholder 2">
            <a:extLst>
              <a:ext uri="{FF2B5EF4-FFF2-40B4-BE49-F238E27FC236}">
                <a16:creationId xmlns:a16="http://schemas.microsoft.com/office/drawing/2014/main" id="{2931CA1C-B26E-5AE1-43D9-0A5D88930A26}"/>
              </a:ext>
            </a:extLst>
          </p:cNvPr>
          <p:cNvSpPr>
            <a:spLocks noGrp="1"/>
          </p:cNvSpPr>
          <p:nvPr>
            <p:ph idx="1"/>
          </p:nvPr>
        </p:nvSpPr>
        <p:spPr>
          <a:xfrm>
            <a:off x="780177" y="2015732"/>
            <a:ext cx="5134061" cy="2063057"/>
          </a:xfrm>
        </p:spPr>
        <p:txBody>
          <a:bodyPr/>
          <a:lstStyle/>
          <a:p>
            <a:r>
              <a:rPr lang="en-US" b="0" i="0" dirty="0">
                <a:solidFill>
                  <a:srgbClr val="000000"/>
                </a:solidFill>
                <a:effectLst/>
                <a:latin typeface="Rubik"/>
              </a:rPr>
              <a:t> The Pyramid of Menkaure, the Pyramid of Khafre, and the Great Pyramid of Giza.</a:t>
            </a:r>
          </a:p>
          <a:p>
            <a:r>
              <a:rPr lang="en-US" dirty="0">
                <a:solidFill>
                  <a:srgbClr val="000000"/>
                </a:solidFill>
                <a:latin typeface="Rubik"/>
              </a:rPr>
              <a:t>2500 BCE</a:t>
            </a:r>
          </a:p>
          <a:p>
            <a:r>
              <a:rPr lang="en-US" dirty="0">
                <a:solidFill>
                  <a:srgbClr val="000000"/>
                </a:solidFill>
                <a:latin typeface="Rubik"/>
              </a:rPr>
              <a:t>Orion’s Belt?</a:t>
            </a:r>
            <a:endParaRPr lang="en-US" dirty="0"/>
          </a:p>
        </p:txBody>
      </p:sp>
      <p:pic>
        <p:nvPicPr>
          <p:cNvPr id="1026" name="Picture 2">
            <a:extLst>
              <a:ext uri="{FF2B5EF4-FFF2-40B4-BE49-F238E27FC236}">
                <a16:creationId xmlns:a16="http://schemas.microsoft.com/office/drawing/2014/main" id="{2952B8E0-EC13-1AA8-F769-187756627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919" y="2770742"/>
            <a:ext cx="5715000" cy="403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05D6D7-9005-6021-D126-A8C097474A67}"/>
              </a:ext>
            </a:extLst>
          </p:cNvPr>
          <p:cNvSpPr txBox="1"/>
          <p:nvPr/>
        </p:nvSpPr>
        <p:spPr>
          <a:xfrm>
            <a:off x="56767" y="6525676"/>
            <a:ext cx="6094602" cy="230832"/>
          </a:xfrm>
          <a:prstGeom prst="rect">
            <a:avLst/>
          </a:prstGeom>
          <a:noFill/>
        </p:spPr>
        <p:txBody>
          <a:bodyPr wrap="square">
            <a:spAutoFit/>
          </a:bodyPr>
          <a:lstStyle/>
          <a:p>
            <a:r>
              <a:rPr lang="en-US" sz="900" dirty="0">
                <a:solidFill>
                  <a:srgbClr val="0070C0"/>
                </a:solidFill>
                <a:hlinkClick r:id="rId5">
                  <a:extLst>
                    <a:ext uri="{A12FA001-AC4F-418D-AE19-62706E023703}">
                      <ahyp:hlinkClr xmlns:ahyp="http://schemas.microsoft.com/office/drawing/2018/hyperlinkcolor" val="tx"/>
                    </a:ext>
                  </a:extLst>
                </a:hlinkClick>
              </a:rPr>
              <a:t>https://eugene.kaspersky.com/2022/11/16/erosion-disintegration-conspirology-and-omg-views-the-pyramids-of-ancient-egypt/</a:t>
            </a:r>
            <a:r>
              <a:rPr lang="en-US" sz="900" dirty="0">
                <a:solidFill>
                  <a:srgbClr val="0070C0"/>
                </a:solidFill>
              </a:rPr>
              <a:t> </a:t>
            </a:r>
          </a:p>
        </p:txBody>
      </p:sp>
    </p:spTree>
    <p:extLst>
      <p:ext uri="{BB962C8B-B14F-4D97-AF65-F5344CB8AC3E}">
        <p14:creationId xmlns:p14="http://schemas.microsoft.com/office/powerpoint/2010/main" val="1093500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B124-3241-FF4F-F4B2-E4F4512AD5DA}"/>
              </a:ext>
            </a:extLst>
          </p:cNvPr>
          <p:cNvSpPr>
            <a:spLocks noGrp="1"/>
          </p:cNvSpPr>
          <p:nvPr>
            <p:ph type="title"/>
          </p:nvPr>
        </p:nvSpPr>
        <p:spPr/>
        <p:txBody>
          <a:bodyPr/>
          <a:lstStyle/>
          <a:p>
            <a:r>
              <a:rPr lang="en-US" dirty="0"/>
              <a:t>Orion’s Belt</a:t>
            </a:r>
          </a:p>
        </p:txBody>
      </p:sp>
      <p:sp>
        <p:nvSpPr>
          <p:cNvPr id="3" name="Content Placeholder 2">
            <a:extLst>
              <a:ext uri="{FF2B5EF4-FFF2-40B4-BE49-F238E27FC236}">
                <a16:creationId xmlns:a16="http://schemas.microsoft.com/office/drawing/2014/main" id="{2A8C5189-488A-E495-9D9B-FF70BC1D6C25}"/>
              </a:ext>
            </a:extLst>
          </p:cNvPr>
          <p:cNvSpPr>
            <a:spLocks noGrp="1"/>
          </p:cNvSpPr>
          <p:nvPr>
            <p:ph idx="1"/>
          </p:nvPr>
        </p:nvSpPr>
        <p:spPr>
          <a:xfrm>
            <a:off x="1451579" y="2015732"/>
            <a:ext cx="2784861" cy="3450613"/>
          </a:xfrm>
        </p:spPr>
        <p:txBody>
          <a:bodyPr/>
          <a:lstStyle/>
          <a:p>
            <a:endParaRPr lang="en-US" dirty="0"/>
          </a:p>
        </p:txBody>
      </p:sp>
      <p:pic>
        <p:nvPicPr>
          <p:cNvPr id="2050" name="Picture 2">
            <a:extLst>
              <a:ext uri="{FF2B5EF4-FFF2-40B4-BE49-F238E27FC236}">
                <a16:creationId xmlns:a16="http://schemas.microsoft.com/office/drawing/2014/main" id="{7861E686-13E9-62DE-BE30-89168B7C1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922" y="2015732"/>
            <a:ext cx="5715000" cy="4095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04FD728-E6A6-DAC3-045D-43A1E81A7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630" y="1959281"/>
            <a:ext cx="4147657" cy="414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13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88A9-D2D0-A983-559C-34FD3EC6C045}"/>
              </a:ext>
            </a:extLst>
          </p:cNvPr>
          <p:cNvSpPr>
            <a:spLocks noGrp="1"/>
          </p:cNvSpPr>
          <p:nvPr>
            <p:ph type="title"/>
          </p:nvPr>
        </p:nvSpPr>
        <p:spPr/>
        <p:txBody>
          <a:bodyPr/>
          <a:lstStyle/>
          <a:p>
            <a:r>
              <a:rPr lang="en-US" b="0" i="0" dirty="0">
                <a:solidFill>
                  <a:srgbClr val="374151"/>
                </a:solidFill>
                <a:effectLst/>
                <a:latin typeface="Söhne"/>
              </a:rPr>
              <a:t>Ancient Greek Cosmology:</a:t>
            </a:r>
            <a:endParaRPr lang="en-US" dirty="0"/>
          </a:p>
        </p:txBody>
      </p:sp>
      <p:sp>
        <p:nvSpPr>
          <p:cNvPr id="3" name="Content Placeholder 2">
            <a:extLst>
              <a:ext uri="{FF2B5EF4-FFF2-40B4-BE49-F238E27FC236}">
                <a16:creationId xmlns:a16="http://schemas.microsoft.com/office/drawing/2014/main" id="{DD610F85-9501-1301-534D-500F823CE7C4}"/>
              </a:ext>
            </a:extLst>
          </p:cNvPr>
          <p:cNvSpPr>
            <a:spLocks noGrp="1"/>
          </p:cNvSpPr>
          <p:nvPr>
            <p:ph idx="1"/>
          </p:nvPr>
        </p:nvSpPr>
        <p:spPr>
          <a:xfrm>
            <a:off x="173766" y="2015732"/>
            <a:ext cx="9603275" cy="3450613"/>
          </a:xfrm>
        </p:spPr>
        <p:txBody>
          <a:bodyPr/>
          <a:lstStyle/>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 Greeks developed various cosmological models. Anaximander proposed a cylindrical Earth suspended in space, while Pythagoras suggested a spherical Earth.</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Plato and Aristotle described a geocentric universe, with Earth at the center and the celestial bodies orbiting around it in concentric spheres.</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 philosopher Democritus proposed an atomic theory, suggesting that the universe consists of indivisible particles called atoms.</a:t>
            </a:r>
          </a:p>
          <a:p>
            <a:pPr algn="l">
              <a:buFont typeface="Arial" panose="020B0604020202020204" pitchFamily="34" charset="0"/>
              <a:buChar char="•"/>
            </a:pPr>
            <a:r>
              <a:rPr lang="en-US" dirty="0">
                <a:solidFill>
                  <a:srgbClr val="374151"/>
                </a:solidFill>
                <a:latin typeface="Arial" panose="020B0604020202020204" pitchFamily="34" charset="0"/>
                <a:cs typeface="Arial" panose="020B0604020202020204" pitchFamily="34" charset="0"/>
              </a:rPr>
              <a:t>The Greeks created the first scientific cosmology</a:t>
            </a:r>
            <a:r>
              <a:rPr lang="en-US" dirty="0">
                <a:solidFill>
                  <a:srgbClr val="374151"/>
                </a:solidFill>
                <a:latin typeface="Söhne"/>
              </a:rPr>
              <a:t>.</a:t>
            </a:r>
            <a:endParaRPr lang="en-US" b="0" i="0" dirty="0">
              <a:solidFill>
                <a:srgbClr val="374151"/>
              </a:solidFill>
              <a:effectLst/>
              <a:latin typeface="Söhne"/>
            </a:endParaRPr>
          </a:p>
          <a:p>
            <a:endParaRPr lang="en-US" dirty="0"/>
          </a:p>
        </p:txBody>
      </p:sp>
      <p:pic>
        <p:nvPicPr>
          <p:cNvPr id="1026" name="Picture 2" descr="Greek cosmology">
            <a:extLst>
              <a:ext uri="{FF2B5EF4-FFF2-40B4-BE49-F238E27FC236}">
                <a16:creationId xmlns:a16="http://schemas.microsoft.com/office/drawing/2014/main" id="{69A508C8-A70F-1006-E4A2-F8F6325F8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538" y="4494552"/>
            <a:ext cx="3870696" cy="232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19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CBC24-DCEB-7DAB-04C3-5EAB0376E0AC}"/>
              </a:ext>
            </a:extLst>
          </p:cNvPr>
          <p:cNvSpPr>
            <a:spLocks noGrp="1"/>
          </p:cNvSpPr>
          <p:nvPr>
            <p:ph type="title"/>
          </p:nvPr>
        </p:nvSpPr>
        <p:spPr/>
        <p:txBody>
          <a:bodyPr/>
          <a:lstStyle/>
          <a:p>
            <a:r>
              <a:rPr lang="en-US" dirty="0"/>
              <a:t>Greek Mythology</a:t>
            </a:r>
          </a:p>
        </p:txBody>
      </p:sp>
      <p:sp>
        <p:nvSpPr>
          <p:cNvPr id="3" name="Content Placeholder 2">
            <a:extLst>
              <a:ext uri="{FF2B5EF4-FFF2-40B4-BE49-F238E27FC236}">
                <a16:creationId xmlns:a16="http://schemas.microsoft.com/office/drawing/2014/main" id="{BB57B489-174F-2D4E-E11F-2E66DEECA7C4}"/>
              </a:ext>
            </a:extLst>
          </p:cNvPr>
          <p:cNvSpPr>
            <a:spLocks noGrp="1"/>
          </p:cNvSpPr>
          <p:nvPr>
            <p:ph idx="1"/>
          </p:nvPr>
        </p:nvSpPr>
        <p:spPr>
          <a:xfrm>
            <a:off x="1451579" y="2015732"/>
            <a:ext cx="9603275" cy="4467130"/>
          </a:xfrm>
        </p:spPr>
        <p:txBody>
          <a:bodyPr>
            <a:normAutofit fontScale="92500" lnSpcReduction="20000"/>
          </a:bodyPr>
          <a:lstStyle/>
          <a:p>
            <a:r>
              <a:rPr lang="en-US" dirty="0"/>
              <a:t>In the beginning – chaos</a:t>
            </a:r>
          </a:p>
          <a:p>
            <a:r>
              <a:rPr lang="en-US" dirty="0"/>
              <a:t>Then from void – Night and Erebus (unknowable place where death dwells)</a:t>
            </a:r>
          </a:p>
          <a:p>
            <a:r>
              <a:rPr lang="en-US" dirty="0"/>
              <a:t>Eros (Love) was born – beginning of order.</a:t>
            </a:r>
          </a:p>
          <a:p>
            <a:r>
              <a:rPr lang="en-US" dirty="0"/>
              <a:t>Then, night and day followed by Gaea (Earth).</a:t>
            </a:r>
          </a:p>
          <a:p>
            <a:r>
              <a:rPr lang="en-US" dirty="0"/>
              <a:t>Erebus slept with Night giving birth to </a:t>
            </a:r>
            <a:r>
              <a:rPr lang="en-US" dirty="0" err="1"/>
              <a:t>Aether</a:t>
            </a:r>
            <a:r>
              <a:rPr lang="en-US" dirty="0"/>
              <a:t> and Day.</a:t>
            </a:r>
          </a:p>
          <a:p>
            <a:r>
              <a:rPr lang="en-US" dirty="0"/>
              <a:t>Night produced Doom, Fate, Death, Sleep, Dreams, Nemesis, and others.</a:t>
            </a:r>
          </a:p>
          <a:p>
            <a:r>
              <a:rPr lang="en-US" dirty="0"/>
              <a:t>Gaea gave birth to Uranus, the heavens. </a:t>
            </a:r>
          </a:p>
          <a:p>
            <a:r>
              <a:rPr lang="en-US" dirty="0"/>
              <a:t>Uranus became Gaea’s mate covering her on all sides. </a:t>
            </a:r>
            <a:br>
              <a:rPr lang="en-US" dirty="0"/>
            </a:br>
            <a:r>
              <a:rPr lang="en-US" dirty="0"/>
              <a:t>They produced: three Cyclops, three </a:t>
            </a:r>
            <a:r>
              <a:rPr lang="en-US" dirty="0" err="1"/>
              <a:t>Hecatoncheires</a:t>
            </a:r>
            <a:r>
              <a:rPr lang="en-US" dirty="0"/>
              <a:t>, and twelve Titans.</a:t>
            </a:r>
          </a:p>
          <a:p>
            <a:r>
              <a:rPr lang="en-US" dirty="0"/>
              <a:t>And the story continues …Uranus was grandfather to Zeus </a:t>
            </a:r>
            <a:r>
              <a:rPr lang="en-US" dirty="0">
                <a:hlinkClick r:id="rId2"/>
              </a:rPr>
              <a:t>https://www.physics.umd.edu/courses/Phys117/Liberati/Support/cosmology.pdf</a:t>
            </a:r>
            <a:r>
              <a:rPr lang="en-US" dirty="0"/>
              <a:t> </a:t>
            </a:r>
          </a:p>
        </p:txBody>
      </p:sp>
      <p:sp>
        <p:nvSpPr>
          <p:cNvPr id="5" name="TextBox 4">
            <a:extLst>
              <a:ext uri="{FF2B5EF4-FFF2-40B4-BE49-F238E27FC236}">
                <a16:creationId xmlns:a16="http://schemas.microsoft.com/office/drawing/2014/main" id="{854AAD4C-1939-534F-81E5-922978BCE041}"/>
              </a:ext>
            </a:extLst>
          </p:cNvPr>
          <p:cNvSpPr txBox="1"/>
          <p:nvPr/>
        </p:nvSpPr>
        <p:spPr>
          <a:xfrm>
            <a:off x="1711569" y="6298196"/>
            <a:ext cx="6096000" cy="369332"/>
          </a:xfrm>
          <a:prstGeom prst="rect">
            <a:avLst/>
          </a:prstGeom>
          <a:noFill/>
        </p:spPr>
        <p:txBody>
          <a:bodyPr wrap="square">
            <a:spAutoFit/>
          </a:bodyPr>
          <a:lstStyle/>
          <a:p>
            <a:r>
              <a:rPr lang="en-US" dirty="0">
                <a:hlinkClick r:id="rId3"/>
              </a:rPr>
              <a:t>https://www.britannica.com/topic/Uranus-mythology</a:t>
            </a:r>
            <a:r>
              <a:rPr lang="en-US" dirty="0"/>
              <a:t> </a:t>
            </a:r>
          </a:p>
        </p:txBody>
      </p:sp>
    </p:spTree>
    <p:extLst>
      <p:ext uri="{BB962C8B-B14F-4D97-AF65-F5344CB8AC3E}">
        <p14:creationId xmlns:p14="http://schemas.microsoft.com/office/powerpoint/2010/main" val="19672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34D0-968D-494F-2652-6A7FB6263DCB}"/>
              </a:ext>
            </a:extLst>
          </p:cNvPr>
          <p:cNvSpPr>
            <a:spLocks noGrp="1"/>
          </p:cNvSpPr>
          <p:nvPr>
            <p:ph type="title"/>
          </p:nvPr>
        </p:nvSpPr>
        <p:spPr>
          <a:xfrm>
            <a:off x="5849813" y="124585"/>
            <a:ext cx="6435962" cy="1049235"/>
          </a:xfrm>
        </p:spPr>
        <p:txBody>
          <a:bodyPr/>
          <a:lstStyle/>
          <a:p>
            <a:r>
              <a:rPr lang="en-US" dirty="0"/>
              <a:t>The Gods of Mount Olympus</a:t>
            </a:r>
          </a:p>
        </p:txBody>
      </p:sp>
      <p:sp>
        <p:nvSpPr>
          <p:cNvPr id="3" name="Content Placeholder 2">
            <a:extLst>
              <a:ext uri="{FF2B5EF4-FFF2-40B4-BE49-F238E27FC236}">
                <a16:creationId xmlns:a16="http://schemas.microsoft.com/office/drawing/2014/main" id="{31296B18-F57A-51CA-CDF1-D2421A6490C6}"/>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6B61CDFD-499B-BF95-835D-4DD1FF925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2" y="23446"/>
            <a:ext cx="573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9FC41E-49A1-DB4A-1F4F-CF259DDEF4AC}"/>
              </a:ext>
            </a:extLst>
          </p:cNvPr>
          <p:cNvSpPr txBox="1"/>
          <p:nvPr/>
        </p:nvSpPr>
        <p:spPr>
          <a:xfrm>
            <a:off x="6424246" y="6211669"/>
            <a:ext cx="6096000" cy="646331"/>
          </a:xfrm>
          <a:prstGeom prst="rect">
            <a:avLst/>
          </a:prstGeom>
          <a:noFill/>
        </p:spPr>
        <p:txBody>
          <a:bodyPr wrap="square">
            <a:spAutoFit/>
          </a:bodyPr>
          <a:lstStyle/>
          <a:p>
            <a:r>
              <a:rPr lang="en-US" dirty="0">
                <a:hlinkClick r:id="rId4"/>
              </a:rPr>
              <a:t>https://www.greecehighdefinition.com/blog/2019/3/13/the-genealogy-of-the-titans-of-greek-mythology-7kdh9-3xhxs</a:t>
            </a:r>
            <a:r>
              <a:rPr lang="en-US" dirty="0"/>
              <a:t> </a:t>
            </a:r>
          </a:p>
        </p:txBody>
      </p:sp>
      <p:pic>
        <p:nvPicPr>
          <p:cNvPr id="5124" name="Picture 4">
            <a:extLst>
              <a:ext uri="{FF2B5EF4-FFF2-40B4-BE49-F238E27FC236}">
                <a16:creationId xmlns:a16="http://schemas.microsoft.com/office/drawing/2014/main" id="{817DD1AB-1E8E-CD0C-C52A-6BED2C87A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3216" y="889820"/>
            <a:ext cx="5353050" cy="4000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FF6F70-96DE-E625-B5FB-DF5937A7A48A}"/>
              </a:ext>
            </a:extLst>
          </p:cNvPr>
          <p:cNvSpPr txBox="1"/>
          <p:nvPr/>
        </p:nvSpPr>
        <p:spPr>
          <a:xfrm>
            <a:off x="6514367" y="5262982"/>
            <a:ext cx="6283568" cy="646331"/>
          </a:xfrm>
          <a:prstGeom prst="rect">
            <a:avLst/>
          </a:prstGeom>
          <a:noFill/>
        </p:spPr>
        <p:txBody>
          <a:bodyPr wrap="square">
            <a:spAutoFit/>
          </a:bodyPr>
          <a:lstStyle/>
          <a:p>
            <a:r>
              <a:rPr lang="en-US" dirty="0">
                <a:hlinkClick r:id="rId6"/>
              </a:rPr>
              <a:t>https://thehistoryjunkie.com/mount-olympus-gods-facts/</a:t>
            </a:r>
            <a:endParaRPr lang="en-US" dirty="0"/>
          </a:p>
          <a:p>
            <a:endParaRPr lang="en-US" dirty="0"/>
          </a:p>
        </p:txBody>
      </p:sp>
    </p:spTree>
    <p:extLst>
      <p:ext uri="{BB962C8B-B14F-4D97-AF65-F5344CB8AC3E}">
        <p14:creationId xmlns:p14="http://schemas.microsoft.com/office/powerpoint/2010/main" val="215166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01D9-8C12-348E-EBCA-5117F5112FF2}"/>
              </a:ext>
            </a:extLst>
          </p:cNvPr>
          <p:cNvSpPr>
            <a:spLocks noGrp="1"/>
          </p:cNvSpPr>
          <p:nvPr>
            <p:ph type="title"/>
          </p:nvPr>
        </p:nvSpPr>
        <p:spPr/>
        <p:txBody>
          <a:bodyPr/>
          <a:lstStyle/>
          <a:p>
            <a:r>
              <a:rPr lang="en-US" b="0" i="0" dirty="0">
                <a:solidFill>
                  <a:srgbClr val="374151"/>
                </a:solidFill>
                <a:effectLst/>
                <a:latin typeface="Söhne"/>
              </a:rPr>
              <a:t>Chinese Cosmology:</a:t>
            </a:r>
            <a:endParaRPr lang="en-US" dirty="0"/>
          </a:p>
        </p:txBody>
      </p:sp>
      <p:sp>
        <p:nvSpPr>
          <p:cNvPr id="3" name="Content Placeholder 2">
            <a:extLst>
              <a:ext uri="{FF2B5EF4-FFF2-40B4-BE49-F238E27FC236}">
                <a16:creationId xmlns:a16="http://schemas.microsoft.com/office/drawing/2014/main" id="{ECAD11F5-7649-F3C2-4836-CDC46E9B7D3A}"/>
              </a:ext>
            </a:extLst>
          </p:cNvPr>
          <p:cNvSpPr>
            <a:spLocks noGrp="1"/>
          </p:cNvSpPr>
          <p:nvPr>
            <p:ph idx="1"/>
          </p:nvPr>
        </p:nvSpPr>
        <p:spPr>
          <a:xfrm>
            <a:off x="1451579" y="2015732"/>
            <a:ext cx="9603275" cy="4572637"/>
          </a:xfrm>
        </p:spPr>
        <p:txBody>
          <a:bodyPr>
            <a:noAutofit/>
          </a:bodyPr>
          <a:lstStyle/>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Chinese cosmology was influenced by Daoist and Confucian philosophies.</a:t>
            </a: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concept of Yin and Yang represented opposing but complementary forces in the universe.</a:t>
            </a: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Chinese believed in a spherical Earth surrounded by concentric celestial spheres and viewed the cosmos as a harmonious and balanced system.</a:t>
            </a:r>
          </a:p>
          <a:p>
            <a:r>
              <a:rPr lang="en-US" dirty="0">
                <a:latin typeface="Arial" panose="020B0604020202020204" pitchFamily="34" charset="0"/>
                <a:cs typeface="Arial" panose="020B0604020202020204" pitchFamily="34" charset="0"/>
              </a:rPr>
              <a:t>The Chinese account differs slightly in that they speak of a creator goddess who exists prior to the World Turtle. </a:t>
            </a:r>
          </a:p>
          <a:p>
            <a:r>
              <a:rPr lang="en-US" dirty="0">
                <a:latin typeface="Arial" panose="020B0604020202020204" pitchFamily="34" charset="0"/>
                <a:cs typeface="Arial" panose="020B0604020202020204" pitchFamily="34" charset="0"/>
              </a:rPr>
              <a:t>This goddess, Nuwa, cuts the legs off of the Turtle and uses them  to prop up the sky. This action was necessary after another deity referred to as Gong </a:t>
            </a:r>
            <a:r>
              <a:rPr lang="en-US" dirty="0" err="1">
                <a:latin typeface="Arial" panose="020B0604020202020204" pitchFamily="34" charset="0"/>
                <a:cs typeface="Arial" panose="020B0604020202020204" pitchFamily="34" charset="0"/>
              </a:rPr>
              <a:t>Gong</a:t>
            </a:r>
            <a:r>
              <a:rPr lang="en-US" dirty="0">
                <a:latin typeface="Arial" panose="020B0604020202020204" pitchFamily="34" charset="0"/>
                <a:cs typeface="Arial" panose="020B0604020202020204" pitchFamily="34" charset="0"/>
              </a:rPr>
              <a:t> caused damage to the </a:t>
            </a:r>
            <a:r>
              <a:rPr lang="en-US" dirty="0" err="1">
                <a:latin typeface="Arial" panose="020B0604020202020204" pitchFamily="34" charset="0"/>
                <a:cs typeface="Arial" panose="020B0604020202020204" pitchFamily="34" charset="0"/>
              </a:rPr>
              <a:t>Buzhou</a:t>
            </a:r>
            <a:r>
              <a:rPr lang="en-US" dirty="0">
                <a:latin typeface="Arial" panose="020B0604020202020204" pitchFamily="34" charset="0"/>
                <a:cs typeface="Arial" panose="020B0604020202020204" pitchFamily="34" charset="0"/>
              </a:rPr>
              <a:t> Mountain that originally had been responsible for the job. </a:t>
            </a:r>
          </a:p>
        </p:txBody>
      </p:sp>
      <p:pic>
        <p:nvPicPr>
          <p:cNvPr id="2054" name="Picture 6" descr="hinduism, creationism, teach the controversy">
            <a:extLst>
              <a:ext uri="{FF2B5EF4-FFF2-40B4-BE49-F238E27FC236}">
                <a16:creationId xmlns:a16="http://schemas.microsoft.com/office/drawing/2014/main" id="{94DA1827-E029-5C1A-F01E-6504F35B3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0143" y="120328"/>
            <a:ext cx="1644362" cy="164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205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9FB0-2C25-397F-AFF7-37F9F44A553F}"/>
              </a:ext>
            </a:extLst>
          </p:cNvPr>
          <p:cNvSpPr>
            <a:spLocks noGrp="1"/>
          </p:cNvSpPr>
          <p:nvPr>
            <p:ph type="title"/>
          </p:nvPr>
        </p:nvSpPr>
        <p:spPr/>
        <p:txBody>
          <a:bodyPr/>
          <a:lstStyle/>
          <a:p>
            <a:r>
              <a:rPr lang="en-US" b="0" i="0" dirty="0">
                <a:solidFill>
                  <a:srgbClr val="374151"/>
                </a:solidFill>
                <a:effectLst/>
                <a:latin typeface="Söhne"/>
              </a:rPr>
              <a:t>Hindu Cosmology:</a:t>
            </a:r>
            <a:endParaRPr lang="en-US" dirty="0"/>
          </a:p>
        </p:txBody>
      </p:sp>
      <p:sp>
        <p:nvSpPr>
          <p:cNvPr id="3" name="Content Placeholder 2">
            <a:extLst>
              <a:ext uri="{FF2B5EF4-FFF2-40B4-BE49-F238E27FC236}">
                <a16:creationId xmlns:a16="http://schemas.microsoft.com/office/drawing/2014/main" id="{59495657-AA8C-E8A0-47B5-86870A342606}"/>
              </a:ext>
            </a:extLst>
          </p:cNvPr>
          <p:cNvSpPr>
            <a:spLocks noGrp="1"/>
          </p:cNvSpPr>
          <p:nvPr>
            <p:ph idx="1"/>
          </p:nvPr>
        </p:nvSpPr>
        <p:spPr>
          <a:xfrm>
            <a:off x="103333" y="2004646"/>
            <a:ext cx="7647795" cy="4750139"/>
          </a:xfrm>
        </p:spPr>
        <p:txBody>
          <a:bodyPr>
            <a:normAutofit fontScale="77500" lnSpcReduction="20000"/>
          </a:bodyPr>
          <a:lstStyle/>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Hindu cosmology is rooted in the sacred texts, such as the Vedas and Puranas.</a:t>
            </a:r>
          </a:p>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 ancient Hindus believed in a cyclical universe with periods of creation, preservation, and destruction.</a:t>
            </a:r>
          </a:p>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 cosmos is visualized as an infinite series of universes within multiple realms, each governed by different gods and deities.</a:t>
            </a:r>
          </a:p>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 concept of reincarnation is central to Hindu cosmology, with souls moving through various births until they attain moksha (liberation).</a:t>
            </a:r>
          </a:p>
          <a:p>
            <a:pPr algn="l">
              <a:buFont typeface="Arial" panose="020B0604020202020204" pitchFamily="34" charset="0"/>
              <a:buChar char="•"/>
            </a:pPr>
            <a:r>
              <a:rPr lang="en-US" sz="2900" b="0" i="0" dirty="0">
                <a:solidFill>
                  <a:srgbClr val="373A3E"/>
                </a:solidFill>
                <a:effectLst/>
                <a:latin typeface="Arial" panose="020B0604020202020204" pitchFamily="34" charset="0"/>
                <a:cs typeface="Arial" panose="020B0604020202020204" pitchFamily="34" charset="0"/>
              </a:rPr>
              <a:t>In Hindu mythology, the earth is supported by four elephants standing on the back of a tur</a:t>
            </a:r>
            <a:r>
              <a:rPr lang="en-US" sz="2900" dirty="0">
                <a:solidFill>
                  <a:srgbClr val="374151"/>
                </a:solidFill>
                <a:latin typeface="Arial" panose="020B0604020202020204" pitchFamily="34" charset="0"/>
                <a:cs typeface="Arial" panose="020B0604020202020204" pitchFamily="34" charset="0"/>
              </a:rPr>
              <a:t>tle</a:t>
            </a:r>
            <a:endParaRPr lang="en-US" sz="2900" b="0" i="0" dirty="0">
              <a:solidFill>
                <a:srgbClr val="374151"/>
              </a:solidFill>
              <a:effectLst/>
              <a:latin typeface="Arial" panose="020B0604020202020204" pitchFamily="34" charset="0"/>
              <a:cs typeface="Arial" panose="020B0604020202020204" pitchFamily="34" charset="0"/>
            </a:endParaRPr>
          </a:p>
          <a:p>
            <a:endParaRPr lang="en-US" dirty="0"/>
          </a:p>
        </p:txBody>
      </p:sp>
      <p:pic>
        <p:nvPicPr>
          <p:cNvPr id="3074" name="Picture 2" descr="Hindusim, Chinese myth, creation story, creation myth">
            <a:extLst>
              <a:ext uri="{FF2B5EF4-FFF2-40B4-BE49-F238E27FC236}">
                <a16:creationId xmlns:a16="http://schemas.microsoft.com/office/drawing/2014/main" id="{F16FDF97-3530-5F6B-7B84-3EFFFB4B3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1128" y="2368048"/>
            <a:ext cx="4349262" cy="434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923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6C98E-9F18-214C-E0EB-C1739B8792BF}"/>
              </a:ext>
            </a:extLst>
          </p:cNvPr>
          <p:cNvSpPr>
            <a:spLocks noGrp="1"/>
          </p:cNvSpPr>
          <p:nvPr>
            <p:ph type="title"/>
          </p:nvPr>
        </p:nvSpPr>
        <p:spPr/>
        <p:txBody>
          <a:bodyPr/>
          <a:lstStyle/>
          <a:p>
            <a:r>
              <a:rPr lang="en-US" b="0" i="0" dirty="0">
                <a:solidFill>
                  <a:srgbClr val="374151"/>
                </a:solidFill>
                <a:effectLst/>
                <a:latin typeface="Söhne"/>
              </a:rPr>
              <a:t>Mayan Cosmology:</a:t>
            </a:r>
            <a:endParaRPr lang="en-US" dirty="0"/>
          </a:p>
        </p:txBody>
      </p:sp>
      <p:sp>
        <p:nvSpPr>
          <p:cNvPr id="3" name="Content Placeholder 2">
            <a:extLst>
              <a:ext uri="{FF2B5EF4-FFF2-40B4-BE49-F238E27FC236}">
                <a16:creationId xmlns:a16="http://schemas.microsoft.com/office/drawing/2014/main" id="{5CB9BF0C-0170-B13A-757C-37043B680B54}"/>
              </a:ext>
            </a:extLst>
          </p:cNvPr>
          <p:cNvSpPr>
            <a:spLocks noGrp="1"/>
          </p:cNvSpPr>
          <p:nvPr>
            <p:ph idx="1"/>
          </p:nvPr>
        </p:nvSpPr>
        <p:spPr>
          <a:xfrm>
            <a:off x="701307" y="2015732"/>
            <a:ext cx="5854385" cy="3450613"/>
          </a:xfrm>
        </p:spPr>
        <p:txBody>
          <a:bodyPr/>
          <a:lstStyle/>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 Maya developed a complex cosmology with a focus on the movement of celestial bodies.</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They observed and recorded the positions of the sun, moon, and planets and created calendars to track celestial events.</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 Maya believed in a multilayered universe with different realms inhabited by gods, ancestors, and humans.</a:t>
            </a:r>
          </a:p>
          <a:p>
            <a:endParaRPr lang="en-US" dirty="0"/>
          </a:p>
        </p:txBody>
      </p:sp>
      <p:pic>
        <p:nvPicPr>
          <p:cNvPr id="7174" name="Picture 6" descr="undefined">
            <a:extLst>
              <a:ext uri="{FF2B5EF4-FFF2-40B4-BE49-F238E27FC236}">
                <a16:creationId xmlns:a16="http://schemas.microsoft.com/office/drawing/2014/main" id="{E6A61A67-0161-6BC4-8AC9-662F89FA8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4888" y="4155742"/>
            <a:ext cx="3928774" cy="26212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543C62-46DF-1199-A80B-35C607411B1F}"/>
              </a:ext>
            </a:extLst>
          </p:cNvPr>
          <p:cNvSpPr txBox="1"/>
          <p:nvPr/>
        </p:nvSpPr>
        <p:spPr>
          <a:xfrm>
            <a:off x="318781" y="6445165"/>
            <a:ext cx="7111767" cy="369332"/>
          </a:xfrm>
          <a:prstGeom prst="rect">
            <a:avLst/>
          </a:prstGeom>
          <a:noFill/>
        </p:spPr>
        <p:txBody>
          <a:bodyPr wrap="square">
            <a:spAutoFit/>
          </a:bodyPr>
          <a:lstStyle/>
          <a:p>
            <a:r>
              <a:rPr lang="en-US" dirty="0">
                <a:hlinkClick r:id="rId3"/>
              </a:rPr>
              <a:t>https://annex.exploratorium.edu/ancientobs/chichen/HTML/castillo.html</a:t>
            </a:r>
            <a:r>
              <a:rPr lang="en-US" dirty="0"/>
              <a:t> </a:t>
            </a:r>
          </a:p>
        </p:txBody>
      </p:sp>
      <p:sp>
        <p:nvSpPr>
          <p:cNvPr id="5" name="TextBox 4">
            <a:extLst>
              <a:ext uri="{FF2B5EF4-FFF2-40B4-BE49-F238E27FC236}">
                <a16:creationId xmlns:a16="http://schemas.microsoft.com/office/drawing/2014/main" id="{E83654A0-F244-BD03-5E4E-DD8915DA159A}"/>
              </a:ext>
            </a:extLst>
          </p:cNvPr>
          <p:cNvSpPr txBox="1"/>
          <p:nvPr/>
        </p:nvSpPr>
        <p:spPr>
          <a:xfrm>
            <a:off x="318781" y="6080958"/>
            <a:ext cx="6094602" cy="369332"/>
          </a:xfrm>
          <a:prstGeom prst="rect">
            <a:avLst/>
          </a:prstGeom>
          <a:noFill/>
        </p:spPr>
        <p:txBody>
          <a:bodyPr wrap="square">
            <a:spAutoFit/>
          </a:bodyPr>
          <a:lstStyle/>
          <a:p>
            <a:r>
              <a:rPr lang="en-US" b="0" i="0" dirty="0" err="1">
                <a:solidFill>
                  <a:srgbClr val="330000"/>
                </a:solidFill>
                <a:effectLst/>
                <a:latin typeface="Verdana" panose="020B0604030504040204" pitchFamily="34" charset="0"/>
              </a:rPr>
              <a:t>Chichén</a:t>
            </a:r>
            <a:r>
              <a:rPr lang="en-US" b="0" i="0" dirty="0">
                <a:solidFill>
                  <a:srgbClr val="330000"/>
                </a:solidFill>
                <a:effectLst/>
                <a:latin typeface="Verdana" panose="020B0604030504040204" pitchFamily="34" charset="0"/>
              </a:rPr>
              <a:t> </a:t>
            </a:r>
            <a:r>
              <a:rPr lang="en-US" b="0" i="0" dirty="0" err="1">
                <a:solidFill>
                  <a:srgbClr val="330000"/>
                </a:solidFill>
                <a:effectLst/>
                <a:latin typeface="Verdana" panose="020B0604030504040204" pitchFamily="34" charset="0"/>
              </a:rPr>
              <a:t>Itzá</a:t>
            </a:r>
            <a:r>
              <a:rPr lang="en-US" b="0" i="0" dirty="0">
                <a:solidFill>
                  <a:srgbClr val="330000"/>
                </a:solidFill>
                <a:effectLst/>
                <a:latin typeface="Verdana" panose="020B0604030504040204" pitchFamily="34" charset="0"/>
              </a:rPr>
              <a:t>, Pyramid of </a:t>
            </a:r>
            <a:r>
              <a:rPr lang="en-US" b="0" i="0" dirty="0" err="1">
                <a:solidFill>
                  <a:srgbClr val="330000"/>
                </a:solidFill>
                <a:effectLst/>
                <a:latin typeface="Verdana" panose="020B0604030504040204" pitchFamily="34" charset="0"/>
              </a:rPr>
              <a:t>Kukulkán</a:t>
            </a:r>
            <a:endParaRPr lang="en-US" dirty="0"/>
          </a:p>
        </p:txBody>
      </p:sp>
      <p:pic>
        <p:nvPicPr>
          <p:cNvPr id="6" name="Picture 4">
            <a:extLst>
              <a:ext uri="{FF2B5EF4-FFF2-40B4-BE49-F238E27FC236}">
                <a16:creationId xmlns:a16="http://schemas.microsoft.com/office/drawing/2014/main" id="{4CBBB70F-6CD5-998F-D636-36C2A5ED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775" y="1971285"/>
            <a:ext cx="1905000"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5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53BE-4250-C104-1EFB-72ACC3944198}"/>
              </a:ext>
            </a:extLst>
          </p:cNvPr>
          <p:cNvSpPr>
            <a:spLocks noGrp="1"/>
          </p:cNvSpPr>
          <p:nvPr>
            <p:ph type="title"/>
          </p:nvPr>
        </p:nvSpPr>
        <p:spPr/>
        <p:txBody>
          <a:bodyPr/>
          <a:lstStyle/>
          <a:p>
            <a:r>
              <a:rPr lang="en-US" b="0" i="0" dirty="0">
                <a:solidFill>
                  <a:srgbClr val="374151"/>
                </a:solidFill>
                <a:effectLst/>
                <a:latin typeface="Söhne"/>
              </a:rPr>
              <a:t>Aztec Cosmology:</a:t>
            </a:r>
            <a:endParaRPr lang="en-US" dirty="0"/>
          </a:p>
        </p:txBody>
      </p:sp>
      <p:sp>
        <p:nvSpPr>
          <p:cNvPr id="3" name="Content Placeholder 2">
            <a:extLst>
              <a:ext uri="{FF2B5EF4-FFF2-40B4-BE49-F238E27FC236}">
                <a16:creationId xmlns:a16="http://schemas.microsoft.com/office/drawing/2014/main" id="{E62CD33C-36E0-D4D2-3917-59D25AAFA9CD}"/>
              </a:ext>
            </a:extLst>
          </p:cNvPr>
          <p:cNvSpPr>
            <a:spLocks noGrp="1"/>
          </p:cNvSpPr>
          <p:nvPr>
            <p:ph idx="1"/>
          </p:nvPr>
        </p:nvSpPr>
        <p:spPr>
          <a:xfrm>
            <a:off x="237689" y="2015732"/>
            <a:ext cx="7790575" cy="4385068"/>
          </a:xfrm>
        </p:spPr>
        <p:txBody>
          <a:bodyPr>
            <a:normAutofit fontScale="62500" lnSpcReduction="20000"/>
          </a:bodyPr>
          <a:lstStyle/>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 Aztecs had a complex cosmological belief system influenced by earlier Mesoamerican civilizations.</a:t>
            </a:r>
          </a:p>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They perceived the universe as a series of cosmic levels, with Earth as the central plane.</a:t>
            </a:r>
          </a:p>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 movement of celestial bodies, especially the sun and moon, played a significant role in their religious ceremonies and rituals. The Sun, Moon, and other celestial bodies were deities connected to important aspects of Aztec life and rituals.</a:t>
            </a:r>
          </a:p>
          <a:p>
            <a:pPr algn="l">
              <a:buFont typeface="Arial" panose="020B0604020202020204" pitchFamily="34" charset="0"/>
              <a:buChar char="•"/>
            </a:pPr>
            <a:r>
              <a:rPr lang="en-US" sz="2900" b="0" i="0" dirty="0">
                <a:solidFill>
                  <a:srgbClr val="374151"/>
                </a:solidFill>
                <a:effectLst/>
                <a:latin typeface="Arial" panose="020B0604020202020204" pitchFamily="34" charset="0"/>
                <a:cs typeface="Arial" panose="020B0604020202020204" pitchFamily="34" charset="0"/>
              </a:rPr>
              <a:t>The Aztecs believed in a cycle of creation and destruction of the cosmos, with the belief that past worlds had been destroyed by catastrophes. The concept of "</a:t>
            </a:r>
            <a:r>
              <a:rPr lang="en-US" sz="2900" b="0" i="0" dirty="0" err="1">
                <a:solidFill>
                  <a:srgbClr val="374151"/>
                </a:solidFill>
                <a:effectLst/>
                <a:latin typeface="Arial" panose="020B0604020202020204" pitchFamily="34" charset="0"/>
                <a:cs typeface="Arial" panose="020B0604020202020204" pitchFamily="34" charset="0"/>
              </a:rPr>
              <a:t>Ollin</a:t>
            </a:r>
            <a:r>
              <a:rPr lang="en-US" sz="2900" b="0" i="0" dirty="0">
                <a:solidFill>
                  <a:srgbClr val="374151"/>
                </a:solidFill>
                <a:effectLst/>
                <a:latin typeface="Arial" panose="020B0604020202020204" pitchFamily="34" charset="0"/>
                <a:cs typeface="Arial" panose="020B0604020202020204" pitchFamily="34" charset="0"/>
              </a:rPr>
              <a:t>" symbolized the idea of constant change and transformation, essential in their understanding of the cosmos.</a:t>
            </a:r>
          </a:p>
          <a:p>
            <a:endParaRPr lang="en-US" dirty="0"/>
          </a:p>
        </p:txBody>
      </p:sp>
      <p:pic>
        <p:nvPicPr>
          <p:cNvPr id="3078" name="Picture 6" descr="undefined">
            <a:extLst>
              <a:ext uri="{FF2B5EF4-FFF2-40B4-BE49-F238E27FC236}">
                <a16:creationId xmlns:a16="http://schemas.microsoft.com/office/drawing/2014/main" id="{4E2C63E0-FE4F-7729-C5FF-343E5B4F6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563" y="2197916"/>
            <a:ext cx="3847748" cy="2885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77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0AF6-486C-1AF8-0C53-1012DFBDE1F8}"/>
              </a:ext>
            </a:extLst>
          </p:cNvPr>
          <p:cNvSpPr>
            <a:spLocks noGrp="1"/>
          </p:cNvSpPr>
          <p:nvPr>
            <p:ph type="title"/>
          </p:nvPr>
        </p:nvSpPr>
        <p:spPr/>
        <p:txBody>
          <a:bodyPr/>
          <a:lstStyle/>
          <a:p>
            <a:r>
              <a:rPr lang="en-US" b="0" i="0" dirty="0">
                <a:solidFill>
                  <a:srgbClr val="374151"/>
                </a:solidFill>
                <a:effectLst/>
                <a:latin typeface="Söhne"/>
              </a:rPr>
              <a:t>Native American Cosmologies:</a:t>
            </a:r>
            <a:endParaRPr lang="en-US" dirty="0"/>
          </a:p>
        </p:txBody>
      </p:sp>
      <p:sp>
        <p:nvSpPr>
          <p:cNvPr id="3" name="Content Placeholder 2">
            <a:extLst>
              <a:ext uri="{FF2B5EF4-FFF2-40B4-BE49-F238E27FC236}">
                <a16:creationId xmlns:a16="http://schemas.microsoft.com/office/drawing/2014/main" id="{51D34DD5-9693-A507-9571-EFE2D11D6009}"/>
              </a:ext>
            </a:extLst>
          </p:cNvPr>
          <p:cNvSpPr>
            <a:spLocks noGrp="1"/>
          </p:cNvSpPr>
          <p:nvPr>
            <p:ph idx="1"/>
          </p:nvPr>
        </p:nvSpPr>
        <p:spPr>
          <a:xfrm>
            <a:off x="1451579" y="2015732"/>
            <a:ext cx="9603275" cy="4267837"/>
          </a:xfrm>
        </p:spPr>
        <p:txBody>
          <a:bodyPr>
            <a:normAutofit fontScale="85000" lnSpcReduction="10000"/>
          </a:bodyPr>
          <a:lstStyle/>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Native American cultures have diverse cosmologies reflecting their unique spiritual beliefs and practices.</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Many Native American tribes view the Earth as a living entity, and celestial bodies are often regarded as significant in guiding their daily lives and spiritual rituals.</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The Lakota Sioux, for example, believe in the Star Nation, where the spirits of ancestors reside among the stars.</a:t>
            </a:r>
          </a:p>
          <a:p>
            <a:pPr algn="l">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The Navajo people have intricate sky deities and constellations that play a crucial role in their ceremonial traditions.</a:t>
            </a:r>
          </a:p>
          <a:p>
            <a:r>
              <a:rPr lang="en-US" sz="2400" b="0" i="0" dirty="0">
                <a:effectLst/>
                <a:latin typeface="Arial" panose="020B0604020202020204" pitchFamily="34" charset="0"/>
                <a:cs typeface="Arial" panose="020B0604020202020204" pitchFamily="34" charset="0"/>
              </a:rPr>
              <a:t>Turtle Island (Native American folklore) - 1680, Jasper </a:t>
            </a:r>
            <a:r>
              <a:rPr lang="en-US" sz="2400" b="0" i="0" dirty="0" err="1">
                <a:effectLst/>
                <a:latin typeface="Arial" panose="020B0604020202020204" pitchFamily="34" charset="0"/>
                <a:cs typeface="Arial" panose="020B0604020202020204" pitchFamily="34" charset="0"/>
              </a:rPr>
              <a:t>Danckaerts</a:t>
            </a:r>
            <a:r>
              <a:rPr lang="en-US" sz="2400" b="0" i="0" dirty="0">
                <a:effectLst/>
                <a:latin typeface="Arial" panose="020B0604020202020204" pitchFamily="34" charset="0"/>
                <a:cs typeface="Arial" panose="020B0604020202020204" pitchFamily="34" charset="0"/>
              </a:rPr>
              <a:t> documented the version of this story as it is told by the Iroquois, "Lenape" myth </a:t>
            </a:r>
          </a:p>
          <a:p>
            <a:endParaRPr lang="en-US" dirty="0"/>
          </a:p>
        </p:txBody>
      </p:sp>
    </p:spTree>
    <p:extLst>
      <p:ext uri="{BB962C8B-B14F-4D97-AF65-F5344CB8AC3E}">
        <p14:creationId xmlns:p14="http://schemas.microsoft.com/office/powerpoint/2010/main" val="260012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78418-4BA9-0B7A-CD9F-08C9198A97E5}"/>
              </a:ext>
            </a:extLst>
          </p:cNvPr>
          <p:cNvSpPr>
            <a:spLocks noGrp="1"/>
          </p:cNvSpPr>
          <p:nvPr>
            <p:ph type="title"/>
          </p:nvPr>
        </p:nvSpPr>
        <p:spPr>
          <a:xfrm>
            <a:off x="231321" y="816242"/>
            <a:ext cx="6039112" cy="1049235"/>
          </a:xfrm>
        </p:spPr>
        <p:txBody>
          <a:bodyPr/>
          <a:lstStyle/>
          <a:p>
            <a:r>
              <a:rPr lang="en-US" dirty="0">
                <a:solidFill>
                  <a:srgbClr val="0070C0"/>
                </a:solidFill>
              </a:rPr>
              <a:t>“… </a:t>
            </a:r>
            <a:r>
              <a:rPr kumimoji="0" lang="en-US" altLang="en-US" sz="3200" b="0" i="0" u="none" strike="noStrike" cap="none" normalizeH="0" baseline="0" dirty="0">
                <a:ln>
                  <a:noFill/>
                </a:ln>
                <a:solidFill>
                  <a:srgbClr val="0070C0"/>
                </a:solidFill>
                <a:effectLst/>
                <a:latin typeface="Arial" panose="020B0604020202020204" pitchFamily="34" charset="0"/>
              </a:rPr>
              <a:t>it’s turtles all the way down!”</a:t>
            </a:r>
            <a:endParaRPr lang="en-US" dirty="0">
              <a:solidFill>
                <a:srgbClr val="0070C0"/>
              </a:solidFill>
            </a:endParaRPr>
          </a:p>
        </p:txBody>
      </p:sp>
      <p:sp>
        <p:nvSpPr>
          <p:cNvPr id="3" name="Content Placeholder 2">
            <a:extLst>
              <a:ext uri="{FF2B5EF4-FFF2-40B4-BE49-F238E27FC236}">
                <a16:creationId xmlns:a16="http://schemas.microsoft.com/office/drawing/2014/main" id="{B09DE760-9E92-0096-2F9C-6C96FCA1B654}"/>
              </a:ext>
            </a:extLst>
          </p:cNvPr>
          <p:cNvSpPr>
            <a:spLocks noGrp="1"/>
          </p:cNvSpPr>
          <p:nvPr>
            <p:ph idx="1"/>
          </p:nvPr>
        </p:nvSpPr>
        <p:spPr>
          <a:xfrm>
            <a:off x="316523" y="2015732"/>
            <a:ext cx="6610750" cy="4842268"/>
          </a:xfrm>
        </p:spPr>
        <p:txBody>
          <a:bodyPr>
            <a:normAutofit fontScale="85000" lnSpcReduction="10000"/>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Palatino"/>
              </a:rPr>
              <a:t>From Stephen Hawking’s </a:t>
            </a:r>
            <a:r>
              <a:rPr kumimoji="0" lang="en-US" altLang="en-US" sz="1200" b="0" i="1" u="sng" strike="noStrike" cap="none" normalizeH="0" baseline="0" dirty="0">
                <a:ln>
                  <a:noFill/>
                </a:ln>
                <a:solidFill>
                  <a:srgbClr val="9C8A6A"/>
                </a:solidFill>
                <a:effectLst/>
                <a:latin typeface="Palatino"/>
                <a:hlinkClick r:id="rId2" tooltip="Brief History of Time at Amazon.com"/>
              </a:rPr>
              <a:t>A Brief History of Time</a:t>
            </a:r>
            <a:r>
              <a:rPr kumimoji="0" lang="en-US" altLang="en-US" sz="1200" b="0" i="1" u="none" strike="noStrike" cap="none" normalizeH="0" baseline="0" dirty="0">
                <a:ln>
                  <a:noFill/>
                </a:ln>
                <a:solidFill>
                  <a:srgbClr val="333333"/>
                </a:solidFill>
                <a:effectLst/>
                <a:latin typeface="Palatino"/>
              </a:rPr>
              <a:t> </a:t>
            </a:r>
            <a:r>
              <a:rPr kumimoji="0" lang="en-US" altLang="en-US" sz="1200" b="0" i="0" u="none" strike="noStrike" cap="none" normalizeH="0" baseline="0" dirty="0">
                <a:ln>
                  <a:noFill/>
                </a:ln>
                <a:solidFill>
                  <a:srgbClr val="333333"/>
                </a:solidFill>
                <a:effectLst/>
                <a:latin typeface="Palatino"/>
              </a:rPr>
              <a:t>(1988):</a:t>
            </a:r>
            <a:endParaRPr kumimoji="0" lang="en-US" altLang="en-US" sz="105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latin typeface="Arial" panose="020B0604020202020204" pitchFamily="34" charset="0"/>
              </a:rPr>
            </a:br>
            <a:r>
              <a:rPr kumimoji="0" lang="en-US" altLang="en-US" sz="2000" b="0" i="0" u="none" strike="noStrike" cap="none" normalizeH="0" baseline="0" dirty="0">
                <a:ln>
                  <a:noFill/>
                </a:ln>
                <a:effectLst/>
                <a:latin typeface="Arial" panose="020B0604020202020204" pitchFamily="34" charset="0"/>
              </a:rPr>
              <a:t>A well-known scientist (some say it was the philosopher Bertrand Russell) once gave a public lecture on astronomy. He described how the Earth orbits around the sun and how the sun, in turn, orbits around the </a:t>
            </a:r>
            <a:r>
              <a:rPr kumimoji="0" lang="en-US" altLang="en-US" sz="2000" b="0" i="0" u="none" strike="noStrike" cap="none" normalizeH="0" baseline="0" dirty="0" err="1">
                <a:ln>
                  <a:noFill/>
                </a:ln>
                <a:effectLst/>
                <a:latin typeface="Arial" panose="020B0604020202020204" pitchFamily="34" charset="0"/>
              </a:rPr>
              <a:t>centre</a:t>
            </a:r>
            <a:r>
              <a:rPr kumimoji="0" lang="en-US" altLang="en-US" sz="2000" b="0" i="0" u="none" strike="noStrike" cap="none" normalizeH="0" baseline="0" dirty="0">
                <a:ln>
                  <a:noFill/>
                </a:ln>
                <a:effectLst/>
                <a:latin typeface="Arial" panose="020B0604020202020204" pitchFamily="34" charset="0"/>
              </a:rPr>
              <a:t> of a vast collection of stars called our galaxy.</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latin typeface="Arial" panose="020B0604020202020204" pitchFamily="34" charset="0"/>
              </a:rPr>
            </a:br>
            <a:r>
              <a:rPr kumimoji="0" lang="en-US" altLang="en-US" sz="2000" b="0" i="0" u="none" strike="noStrike" cap="none" normalizeH="0" baseline="0" dirty="0">
                <a:ln>
                  <a:noFill/>
                </a:ln>
                <a:effectLst/>
                <a:latin typeface="Arial" panose="020B0604020202020204" pitchFamily="34" charset="0"/>
              </a:rPr>
              <a:t>At the end of the lecture, a little old lady at the back of the room got up and said: “What you have told us is rubbish. The world is really a flat plate supported on the back of a giant tortoise.”</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latin typeface="Arial" panose="020B0604020202020204" pitchFamily="34" charset="0"/>
              </a:rPr>
            </a:br>
            <a:r>
              <a:rPr kumimoji="0" lang="en-US" altLang="en-US" sz="2000" b="0" i="0" u="none" strike="noStrike" cap="none" normalizeH="0" baseline="0" dirty="0">
                <a:ln>
                  <a:noFill/>
                </a:ln>
                <a:effectLst/>
                <a:latin typeface="Arial" panose="020B0604020202020204" pitchFamily="34" charset="0"/>
              </a:rPr>
              <a:t>The scientist gave a superior smile before replying, “What is the tortoise standing on?”</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en-US" altLang="en-US" sz="2000" b="0" i="0" u="none" strike="noStrike" cap="none" normalizeH="0" baseline="0" dirty="0">
                <a:ln>
                  <a:noFill/>
                </a:ln>
                <a:effectLst/>
                <a:latin typeface="Arial" panose="020B0604020202020204" pitchFamily="34" charset="0"/>
              </a:rPr>
            </a:br>
            <a:r>
              <a:rPr kumimoji="0" lang="en-US" altLang="en-US" sz="2000" b="0" i="0" u="none" strike="noStrike" cap="none" normalizeH="0" baseline="0" dirty="0">
                <a:ln>
                  <a:noFill/>
                </a:ln>
                <a:effectLst/>
                <a:latin typeface="Arial" panose="020B0604020202020204" pitchFamily="34" charset="0"/>
              </a:rPr>
              <a:t>“You’re very clever, young man, very clever,” said the old lady. “But it’s turtles all the way down!”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7D7D7D"/>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dirty="0">
                <a:solidFill>
                  <a:srgbClr val="7D7D7D"/>
                </a:solidFill>
                <a:latin typeface="Arial" panose="020B0604020202020204" pitchFamily="34" charset="0"/>
              </a:rPr>
              <a:t>See:</a:t>
            </a:r>
            <a:endParaRPr kumimoji="0" lang="en-US" altLang="en-US" sz="2000" b="0" i="0" u="none" strike="noStrike" cap="none" normalizeH="0" baseline="0" dirty="0">
              <a:ln>
                <a:noFill/>
              </a:ln>
              <a:solidFill>
                <a:srgbClr val="7D7D7D"/>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hlinkClick r:id="rId3"/>
              </a:rPr>
              <a:t>https://quoteinvestigator.com/2021/08/22/turtles-down/</a:t>
            </a:r>
            <a:r>
              <a:rPr kumimoji="0" lang="en-US" altLang="en-US" sz="2000" b="0" i="0" u="none" strike="noStrike" cap="none" normalizeH="0" baseline="0" dirty="0">
                <a:ln>
                  <a:noFill/>
                </a:ln>
                <a:solidFill>
                  <a:schemeClr val="tx1"/>
                </a:solidFill>
                <a:effectLst/>
                <a:latin typeface="Arial" panose="020B0604020202020204" pitchFamily="34" charset="0"/>
              </a:rPr>
              <a:t> </a:t>
            </a:r>
          </a:p>
        </p:txBody>
      </p:sp>
      <p:pic>
        <p:nvPicPr>
          <p:cNvPr id="5122" name="Picture 2">
            <a:extLst>
              <a:ext uri="{FF2B5EF4-FFF2-40B4-BE49-F238E27FC236}">
                <a16:creationId xmlns:a16="http://schemas.microsoft.com/office/drawing/2014/main" id="{0135E77D-8493-5545-3F54-B4EE22C20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863" y="0"/>
            <a:ext cx="51641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44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8C9D-FDB7-5806-92F5-ACAF5C80B128}"/>
              </a:ext>
            </a:extLst>
          </p:cNvPr>
          <p:cNvSpPr>
            <a:spLocks noGrp="1"/>
          </p:cNvSpPr>
          <p:nvPr>
            <p:ph type="title"/>
          </p:nvPr>
        </p:nvSpPr>
        <p:spPr/>
        <p:txBody>
          <a:bodyPr/>
          <a:lstStyle/>
          <a:p>
            <a:r>
              <a:rPr lang="en-US" b="0" i="0" dirty="0">
                <a:solidFill>
                  <a:srgbClr val="374151"/>
                </a:solidFill>
                <a:effectLst/>
                <a:latin typeface="Söhne"/>
              </a:rPr>
              <a:t>Celtic Cosmology:</a:t>
            </a:r>
            <a:endParaRPr lang="en-US" dirty="0"/>
          </a:p>
        </p:txBody>
      </p:sp>
      <p:sp>
        <p:nvSpPr>
          <p:cNvPr id="3" name="Content Placeholder 2">
            <a:extLst>
              <a:ext uri="{FF2B5EF4-FFF2-40B4-BE49-F238E27FC236}">
                <a16:creationId xmlns:a16="http://schemas.microsoft.com/office/drawing/2014/main" id="{9665D739-F57D-2CED-6171-8847E6AEEAA0}"/>
              </a:ext>
            </a:extLst>
          </p:cNvPr>
          <p:cNvSpPr>
            <a:spLocks noGrp="1"/>
          </p:cNvSpPr>
          <p:nvPr>
            <p:ph idx="1"/>
          </p:nvPr>
        </p:nvSpPr>
        <p:spPr>
          <a:xfrm>
            <a:off x="1451580" y="2015732"/>
            <a:ext cx="5888788" cy="3450613"/>
          </a:xfrm>
        </p:spPr>
        <p:txBody>
          <a:bodyPr>
            <a:normAutofit fontScale="92500" lnSpcReduction="10000"/>
          </a:bodyPr>
          <a:lstStyle/>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Celtic cosmology was shaped by the religious beliefs of ancient Celtic tribes in Europe.</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They saw the world as interconnected and animated by spirits, gods, and natural forces.</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 celestial bodies, such as the sun, moon, and stars, were regarded as symbols of divine powers and cycles of nature.</a:t>
            </a:r>
          </a:p>
          <a:p>
            <a:pPr algn="l">
              <a:buFont typeface="Arial" panose="020B0604020202020204" pitchFamily="34" charset="0"/>
              <a:buChar char="•"/>
            </a:pPr>
            <a:r>
              <a:rPr lang="en-US" b="0" i="0" dirty="0">
                <a:solidFill>
                  <a:srgbClr val="374151"/>
                </a:solidFill>
                <a:effectLst/>
                <a:latin typeface="Arial" panose="020B0604020202020204" pitchFamily="34" charset="0"/>
                <a:cs typeface="Arial" panose="020B0604020202020204" pitchFamily="34" charset="0"/>
              </a:rPr>
              <a:t>The cosmos was perceived as a vast web of interconnected energies and cosmic rhythms.</a:t>
            </a:r>
          </a:p>
          <a:p>
            <a:endParaRPr lang="en-US" dirty="0"/>
          </a:p>
        </p:txBody>
      </p:sp>
      <p:pic>
        <p:nvPicPr>
          <p:cNvPr id="5122" name="Picture 2" descr="undefined">
            <a:extLst>
              <a:ext uri="{FF2B5EF4-FFF2-40B4-BE49-F238E27FC236}">
                <a16:creationId xmlns:a16="http://schemas.microsoft.com/office/drawing/2014/main" id="{CE2CB21A-1746-D932-03F2-1F34E446B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480" y="2015732"/>
            <a:ext cx="426720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115326-20F9-8B6B-D3DC-BEBF98477F2C}"/>
              </a:ext>
            </a:extLst>
          </p:cNvPr>
          <p:cNvSpPr txBox="1"/>
          <p:nvPr/>
        </p:nvSpPr>
        <p:spPr>
          <a:xfrm>
            <a:off x="6730068" y="5305157"/>
            <a:ext cx="5224244" cy="646331"/>
          </a:xfrm>
          <a:prstGeom prst="rect">
            <a:avLst/>
          </a:prstGeom>
          <a:noFill/>
        </p:spPr>
        <p:txBody>
          <a:bodyPr wrap="square">
            <a:spAutoFit/>
          </a:bodyPr>
          <a:lstStyle/>
          <a:p>
            <a:r>
              <a:rPr lang="en-US" dirty="0">
                <a:hlinkClick r:id="rId3"/>
              </a:rPr>
              <a:t>https://www.digitalmedievalist.com/opinionated-celtic-faqs/stonehenge/</a:t>
            </a:r>
            <a:r>
              <a:rPr lang="en-US" dirty="0"/>
              <a:t> </a:t>
            </a:r>
          </a:p>
        </p:txBody>
      </p:sp>
    </p:spTree>
    <p:extLst>
      <p:ext uri="{BB962C8B-B14F-4D97-AF65-F5344CB8AC3E}">
        <p14:creationId xmlns:p14="http://schemas.microsoft.com/office/powerpoint/2010/main" val="706629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BFF7-994A-5845-BBC7-1B98690839BD}"/>
              </a:ext>
            </a:extLst>
          </p:cNvPr>
          <p:cNvSpPr>
            <a:spLocks noGrp="1"/>
          </p:cNvSpPr>
          <p:nvPr>
            <p:ph type="title"/>
          </p:nvPr>
        </p:nvSpPr>
        <p:spPr/>
        <p:txBody>
          <a:bodyPr/>
          <a:lstStyle/>
          <a:p>
            <a:r>
              <a:rPr lang="en-US" dirty="0"/>
              <a:t>Other Cultures</a:t>
            </a:r>
          </a:p>
        </p:txBody>
      </p:sp>
      <p:sp>
        <p:nvSpPr>
          <p:cNvPr id="5" name="Rectangle 2">
            <a:extLst>
              <a:ext uri="{FF2B5EF4-FFF2-40B4-BE49-F238E27FC236}">
                <a16:creationId xmlns:a16="http://schemas.microsoft.com/office/drawing/2014/main" id="{1E7204A6-F78F-ACB9-3703-C08E8E60E517}"/>
              </a:ext>
            </a:extLst>
          </p:cNvPr>
          <p:cNvSpPr>
            <a:spLocks noGrp="1" noChangeArrowheads="1"/>
          </p:cNvSpPr>
          <p:nvPr>
            <p:ph idx="1"/>
          </p:nvPr>
        </p:nvSpPr>
        <p:spPr bwMode="auto">
          <a:xfrm>
            <a:off x="234462" y="1690976"/>
            <a:ext cx="11383109" cy="618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837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1" indent="0" algn="l" defTabSz="914400" rtl="0" eaLnBrk="0" fontAlgn="base" latinLnBrk="0" hangingPunct="0">
              <a:lnSpc>
                <a:spcPct val="100000"/>
              </a:lnSpc>
              <a:spcBef>
                <a:spcPct val="0"/>
              </a:spcBef>
              <a:spcAft>
                <a:spcPct val="0"/>
              </a:spcAft>
              <a:buClrTx/>
              <a:buSzTx/>
              <a:buNone/>
              <a:tabLst/>
            </a:pPr>
            <a:r>
              <a:rPr kumimoji="0" lang="en-US" altLang="en-US" sz="2000" b="0" i="0" u="none" strike="noStrike" cap="none" normalizeH="0" baseline="0" dirty="0">
                <a:ln>
                  <a:noFill/>
                </a:ln>
                <a:solidFill>
                  <a:srgbClr val="000000"/>
                </a:solidFill>
                <a:effectLst/>
                <a:cs typeface="Arial" panose="020B0604020202020204" pitchFamily="34" charset="0"/>
              </a:rPr>
              <a:t>Africa is a diverse continent with numerous cultures, each with its unique cosmological beliefs.</a:t>
            </a:r>
            <a:br>
              <a:rPr kumimoji="0" lang="en-US" altLang="en-US" sz="2000" b="0" i="0" u="none" strike="noStrike" cap="none" normalizeH="0" baseline="0" dirty="0">
                <a:ln>
                  <a:noFill/>
                </a:ln>
                <a:solidFill>
                  <a:srgbClr val="000000"/>
                </a:solidFill>
                <a:effectLst/>
                <a:cs typeface="Arial" panose="020B0604020202020204" pitchFamily="34" charset="0"/>
              </a:rPr>
            </a:br>
            <a:endParaRPr kumimoji="0" lang="en-US" altLang="en-US" sz="2000" b="0" i="0" u="none" strike="noStrike" cap="none" normalizeH="0" baseline="0" dirty="0">
              <a:ln>
                <a:noFill/>
              </a:ln>
              <a:solidFill>
                <a:srgbClr val="000000"/>
              </a:solidFill>
              <a:effectLst/>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0000"/>
                </a:solidFill>
                <a:effectLst/>
                <a:cs typeface="Arial" panose="020B0604020202020204" pitchFamily="34" charset="0"/>
              </a:rPr>
              <a:t>Many African cultures have creation myths and stories that explain the origins of the universe and humanity.</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0000"/>
                </a:solidFill>
                <a:effectLst/>
                <a:cs typeface="Arial" panose="020B0604020202020204" pitchFamily="34" charset="0"/>
              </a:rPr>
              <a:t>The sky and celestial bodies often held spiritual significance, guiding agricultural practices and rituals.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0000"/>
                </a:solidFill>
                <a:effectLst/>
                <a:cs typeface="Arial" panose="020B0604020202020204" pitchFamily="34" charset="0"/>
              </a:rPr>
              <a:t>Ancestor veneration and spirits of the natural world played a crucial role in African cosmologies.</a:t>
            </a:r>
          </a:p>
          <a:p>
            <a:pPr>
              <a:lnSpc>
                <a:spcPct val="100000"/>
              </a:lnSpc>
              <a:buClrTx/>
              <a:buSzTx/>
            </a:pPr>
            <a:endParaRPr kumimoji="0" lang="en-US" altLang="en-US" b="0" i="0" u="none" strike="noStrike" cap="none" normalizeH="0" baseline="0" dirty="0">
              <a:ln>
                <a:noFill/>
              </a:ln>
              <a:solidFill>
                <a:srgbClr val="000000"/>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rgbClr val="000000"/>
                </a:solidFill>
                <a:effectLst/>
                <a:cs typeface="Arial" panose="020B0604020202020204" pitchFamily="34" charset="0"/>
              </a:rPr>
              <a:t>Pacific Islander Cosmologies:</a:t>
            </a:r>
            <a:br>
              <a:rPr kumimoji="0" lang="en-US" altLang="en-US" b="0" i="0" u="none" strike="noStrike" cap="none" normalizeH="0" baseline="0" dirty="0">
                <a:ln>
                  <a:noFill/>
                </a:ln>
                <a:solidFill>
                  <a:srgbClr val="000000"/>
                </a:solidFill>
                <a:effectLst/>
                <a:cs typeface="Arial" panose="020B0604020202020204" pitchFamily="34" charset="0"/>
              </a:rPr>
            </a:br>
            <a:endParaRPr kumimoji="0" lang="en-US" altLang="en-US" b="0" i="0" u="none" strike="noStrike" cap="none" normalizeH="0" baseline="0" dirty="0">
              <a:ln>
                <a:noFill/>
              </a:ln>
              <a:solidFill>
                <a:srgbClr val="000000"/>
              </a:solidFill>
              <a:effectLst/>
              <a:cs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0000"/>
                </a:solidFill>
                <a:effectLst/>
                <a:cs typeface="Arial" panose="020B0604020202020204" pitchFamily="34" charset="0"/>
              </a:rPr>
              <a:t>Indigenous peoples of the Pacific Islands had cosmologies deeply tied to their relationship with the ocean and land.</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0000"/>
                </a:solidFill>
                <a:effectLst/>
                <a:cs typeface="Arial" panose="020B0604020202020204" pitchFamily="34" charset="0"/>
              </a:rPr>
              <a:t>The celestial bodies, winds, and ocean currents were essential for navigation and understanding seasonal changes.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rgbClr val="000000"/>
                </a:solidFill>
                <a:effectLst/>
                <a:cs typeface="Arial" panose="020B0604020202020204" pitchFamily="34" charset="0"/>
              </a:rPr>
              <a:t>Many cultures had stories of celestial beings, ancestors, and deities responsible for creating the world and maintaining harmony.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rgbClr val="000000"/>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Box 3">
            <a:extLst>
              <a:ext uri="{FF2B5EF4-FFF2-40B4-BE49-F238E27FC236}">
                <a16:creationId xmlns:a16="http://schemas.microsoft.com/office/drawing/2014/main" id="{E40B9D0D-EF00-ED50-25A2-4842829D5294}"/>
              </a:ext>
            </a:extLst>
          </p:cNvPr>
          <p:cNvSpPr txBox="1"/>
          <p:nvPr/>
        </p:nvSpPr>
        <p:spPr>
          <a:xfrm rot="512769">
            <a:off x="5318120" y="511807"/>
            <a:ext cx="6812529" cy="646331"/>
          </a:xfrm>
          <a:prstGeom prst="rect">
            <a:avLst/>
          </a:prstGeom>
          <a:noFill/>
        </p:spPr>
        <p:txBody>
          <a:bodyPr wrap="square">
            <a:spAutoFit/>
          </a:bodyPr>
          <a:lstStyle/>
          <a:p>
            <a:r>
              <a:rPr lang="en-US" dirty="0"/>
              <a:t>Also see </a:t>
            </a:r>
            <a:r>
              <a:rPr lang="en-US" i="1" dirty="0"/>
              <a:t>The Creation of the Universe </a:t>
            </a:r>
            <a:r>
              <a:rPr lang="en-US" dirty="0"/>
              <a:t>at </a:t>
            </a:r>
            <a:r>
              <a:rPr lang="en-US" b="1" dirty="0"/>
              <a:t>Norse Mythology for Smart People</a:t>
            </a:r>
            <a:r>
              <a:rPr lang="en-US" dirty="0"/>
              <a:t>: </a:t>
            </a:r>
            <a:r>
              <a:rPr lang="en-US" dirty="0">
                <a:hlinkClick r:id="rId3"/>
              </a:rPr>
              <a:t>https://norse-mythology.org/tales/norse-creation-myth/</a:t>
            </a:r>
            <a:r>
              <a:rPr lang="en-US" dirty="0"/>
              <a:t>  </a:t>
            </a:r>
          </a:p>
        </p:txBody>
      </p:sp>
    </p:spTree>
    <p:extLst>
      <p:ext uri="{BB962C8B-B14F-4D97-AF65-F5344CB8AC3E}">
        <p14:creationId xmlns:p14="http://schemas.microsoft.com/office/powerpoint/2010/main" val="1122758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4F26-AEEC-E897-8490-9F8FC24A62F9}"/>
              </a:ext>
            </a:extLst>
          </p:cNvPr>
          <p:cNvSpPr>
            <a:spLocks noGrp="1"/>
          </p:cNvSpPr>
          <p:nvPr>
            <p:ph type="title"/>
          </p:nvPr>
        </p:nvSpPr>
        <p:spPr/>
        <p:txBody>
          <a:bodyPr/>
          <a:lstStyle/>
          <a:p>
            <a:r>
              <a:rPr lang="en-US" b="0" i="0" dirty="0">
                <a:solidFill>
                  <a:srgbClr val="1C1917"/>
                </a:solidFill>
                <a:effectLst/>
                <a:latin typeface="-apple-system"/>
              </a:rPr>
              <a:t>Common themes IN cultural creation stories</a:t>
            </a:r>
            <a:endParaRPr lang="en-US" dirty="0"/>
          </a:p>
        </p:txBody>
      </p:sp>
      <p:sp>
        <p:nvSpPr>
          <p:cNvPr id="3" name="Content Placeholder 2">
            <a:extLst>
              <a:ext uri="{FF2B5EF4-FFF2-40B4-BE49-F238E27FC236}">
                <a16:creationId xmlns:a16="http://schemas.microsoft.com/office/drawing/2014/main" id="{A1ADA795-6285-53D8-7D75-2FD5A3ABA570}"/>
              </a:ext>
            </a:extLst>
          </p:cNvPr>
          <p:cNvSpPr>
            <a:spLocks noGrp="1"/>
          </p:cNvSpPr>
          <p:nvPr>
            <p:ph idx="1"/>
          </p:nvPr>
        </p:nvSpPr>
        <p:spPr>
          <a:xfrm>
            <a:off x="211015" y="1853755"/>
            <a:ext cx="11370311" cy="5004246"/>
          </a:xfrm>
        </p:spPr>
        <p:txBody>
          <a:bodyPr>
            <a:noAutofit/>
          </a:bodyPr>
          <a:lstStyle/>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The world and universe were created by one or more divine beings, gods, or forces. </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Creation emerges out of chaos, nothingness, a void, or primordial waters/ocean. There is often a sense of ordering and separating things from primordial chaos.</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Creation occurs in stages or steps, such as separating land from water, creating plants and animals, and finally humanity.</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Creation is purposeful rather than random, reflecting intelligence, will or intent. </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Humans hold a special place and role in creation as the pinnacle, the bridge between the divine and earthly, or made in the image of the divine.</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Nature and the elements like sky, earth, water, sun, moon are personified or divinized.</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The act of creation is holy, paradigmatic, and establishes cosmic order and natural cycles of time.</a:t>
            </a:r>
          </a:p>
          <a:p>
            <a:pPr algn="l">
              <a:buFont typeface="Arial" panose="020B0604020202020204" pitchFamily="34" charset="0"/>
              <a:buChar char="•"/>
            </a:pPr>
            <a:r>
              <a:rPr lang="en-US" b="0" i="0" dirty="0">
                <a:solidFill>
                  <a:srgbClr val="1C1917"/>
                </a:solidFill>
                <a:effectLst/>
                <a:latin typeface="Arial" panose="020B0604020202020204" pitchFamily="34" charset="0"/>
                <a:cs typeface="Arial" panose="020B0604020202020204" pitchFamily="34" charset="0"/>
              </a:rPr>
              <a:t>Creation stories provide an explanation for the origin and purpose of humanity, the world, and life.</a:t>
            </a:r>
          </a:p>
        </p:txBody>
      </p:sp>
      <p:sp>
        <p:nvSpPr>
          <p:cNvPr id="5" name="TextBox 4">
            <a:extLst>
              <a:ext uri="{FF2B5EF4-FFF2-40B4-BE49-F238E27FC236}">
                <a16:creationId xmlns:a16="http://schemas.microsoft.com/office/drawing/2014/main" id="{90C0D976-85F9-2C3C-E239-5E684EE579E4}"/>
              </a:ext>
            </a:extLst>
          </p:cNvPr>
          <p:cNvSpPr txBox="1"/>
          <p:nvPr/>
        </p:nvSpPr>
        <p:spPr>
          <a:xfrm>
            <a:off x="5985164" y="169532"/>
            <a:ext cx="6096000" cy="369332"/>
          </a:xfrm>
          <a:prstGeom prst="rect">
            <a:avLst/>
          </a:prstGeom>
          <a:noFill/>
        </p:spPr>
        <p:txBody>
          <a:bodyPr wrap="square">
            <a:spAutoFit/>
          </a:bodyPr>
          <a:lstStyle/>
          <a:p>
            <a:r>
              <a:rPr lang="en-US" dirty="0">
                <a:hlinkClick r:id="rId2"/>
              </a:rPr>
              <a:t>https://list25.com/25-creation-stories-from-around-the-world/</a:t>
            </a:r>
            <a:r>
              <a:rPr lang="en-US" dirty="0"/>
              <a:t> </a:t>
            </a:r>
          </a:p>
        </p:txBody>
      </p:sp>
    </p:spTree>
    <p:extLst>
      <p:ext uri="{BB962C8B-B14F-4D97-AF65-F5344CB8AC3E}">
        <p14:creationId xmlns:p14="http://schemas.microsoft.com/office/powerpoint/2010/main" val="1908216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15C27-DB88-1CDA-E007-8341F38C2A39}"/>
              </a:ext>
            </a:extLst>
          </p:cNvPr>
          <p:cNvSpPr>
            <a:spLocks noGrp="1"/>
          </p:cNvSpPr>
          <p:nvPr>
            <p:ph type="title"/>
          </p:nvPr>
        </p:nvSpPr>
        <p:spPr>
          <a:xfrm>
            <a:off x="1451579" y="194919"/>
            <a:ext cx="9603275" cy="1049235"/>
          </a:xfrm>
        </p:spPr>
        <p:txBody>
          <a:bodyPr>
            <a:normAutofit fontScale="90000"/>
          </a:bodyPr>
          <a:lstStyle/>
          <a:p>
            <a:r>
              <a:rPr lang="en-US" b="1" i="0" dirty="0">
                <a:solidFill>
                  <a:srgbClr val="1C1917"/>
                </a:solidFill>
                <a:effectLst/>
                <a:latin typeface="-apple-system"/>
              </a:rPr>
              <a:t>How did different cultures describe the stars, planets, Earth and sky?</a:t>
            </a:r>
            <a:br>
              <a:rPr lang="en-US" b="1" i="0" dirty="0">
                <a:solidFill>
                  <a:srgbClr val="1C1917"/>
                </a:solidFill>
                <a:effectLst/>
                <a:latin typeface="-apple-system"/>
              </a:rPr>
            </a:br>
            <a:endParaRPr lang="en-US" dirty="0"/>
          </a:p>
        </p:txBody>
      </p:sp>
      <p:sp>
        <p:nvSpPr>
          <p:cNvPr id="3" name="Content Placeholder 2">
            <a:extLst>
              <a:ext uri="{FF2B5EF4-FFF2-40B4-BE49-F238E27FC236}">
                <a16:creationId xmlns:a16="http://schemas.microsoft.com/office/drawing/2014/main" id="{1799CB1D-3631-4E46-82F2-3EC16381AC58}"/>
              </a:ext>
            </a:extLst>
          </p:cNvPr>
          <p:cNvSpPr>
            <a:spLocks noGrp="1"/>
          </p:cNvSpPr>
          <p:nvPr>
            <p:ph idx="1"/>
          </p:nvPr>
        </p:nvSpPr>
        <p:spPr>
          <a:xfrm>
            <a:off x="199292" y="1170734"/>
            <a:ext cx="11907363" cy="5638651"/>
          </a:xfrm>
        </p:spPr>
        <p:txBody>
          <a:bodyPr>
            <a:noAutofit/>
          </a:bodyPr>
          <a:lstStyle/>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Ancient Greeks saw constellations as representations of their myths and gods. They believed the Earth was stationary at the center of the revolving cosmos.</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Ancient Chinese saw constellations as symbols of elements of nature, mythology, and agriculture. They viewed the sky as a celestial sphere surrounding a flat Earth.</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The Aztecs believed the Earth was the monstrous creature </a:t>
            </a:r>
            <a:r>
              <a:rPr lang="en-US" sz="1600" b="0" i="0" dirty="0" err="1">
                <a:solidFill>
                  <a:srgbClr val="1C1917"/>
                </a:solidFill>
                <a:effectLst/>
                <a:latin typeface="Arial" panose="020B0604020202020204" pitchFamily="34" charset="0"/>
                <a:cs typeface="Arial" panose="020B0604020202020204" pitchFamily="34" charset="0"/>
              </a:rPr>
              <a:t>Cipactli</a:t>
            </a:r>
            <a:r>
              <a:rPr lang="en-US" sz="1600" b="0" i="0" dirty="0">
                <a:solidFill>
                  <a:srgbClr val="1C1917"/>
                </a:solidFill>
                <a:effectLst/>
                <a:latin typeface="Arial" panose="020B0604020202020204" pitchFamily="34" charset="0"/>
                <a:cs typeface="Arial" panose="020B0604020202020204" pitchFamily="34" charset="0"/>
              </a:rPr>
              <a:t>, floating in the primal waters. The sky had 13 layers, and stars were brilliant departed warriors.</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The Norse saw the Earth as a flat disc surrounded by the ocean. The sky was a dome holding up the tree of life Yggdrasil, with stars as glowing orbs.</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Ancient Egyptians saw the sky as the heavenly ocean holding the sun and stars. They believed the Earth was flat and dry, surviving on the celestial waters.</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The Babylonians mapped the motions of planets, stars, and constellations in great detail, keeping records of astronomical observations.</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The Maya viewed the sky and celestial bodies as critical to their calendar systems and cosmology, including creation myths.</a:t>
            </a:r>
          </a:p>
          <a:p>
            <a:pPr algn="l">
              <a:buFont typeface="Arial" panose="020B0604020202020204" pitchFamily="34" charset="0"/>
              <a:buChar char="•"/>
            </a:pPr>
            <a:r>
              <a:rPr lang="en-US" sz="1600" b="0" i="0" dirty="0">
                <a:solidFill>
                  <a:srgbClr val="1C1917"/>
                </a:solidFill>
                <a:effectLst/>
                <a:latin typeface="Arial" panose="020B0604020202020204" pitchFamily="34" charset="0"/>
                <a:cs typeface="Arial" panose="020B0604020202020204" pitchFamily="34" charset="0"/>
              </a:rPr>
              <a:t>In Hindu cosmology, the sky was considered the realm of the gods. The Earth consisted of seven concentric continents floating in the cosmic ocean.</a:t>
            </a:r>
          </a:p>
        </p:txBody>
      </p:sp>
    </p:spTree>
    <p:extLst>
      <p:ext uri="{BB962C8B-B14F-4D97-AF65-F5344CB8AC3E}">
        <p14:creationId xmlns:p14="http://schemas.microsoft.com/office/powerpoint/2010/main" val="801255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C750-EF0E-D5B9-11EE-312029498E3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88BB135-639B-2238-7C6E-1C3884BF44AC}"/>
              </a:ext>
            </a:extLst>
          </p:cNvPr>
          <p:cNvSpPr>
            <a:spLocks noGrp="1"/>
          </p:cNvSpPr>
          <p:nvPr>
            <p:ph idx="1"/>
          </p:nvPr>
        </p:nvSpPr>
        <p:spPr>
          <a:xfrm>
            <a:off x="1390619" y="2015733"/>
            <a:ext cx="6215313" cy="2056396"/>
          </a:xfrm>
        </p:spPr>
        <p:txBody>
          <a:bodyPr/>
          <a:lstStyle/>
          <a:p>
            <a:r>
              <a:rPr lang="en-US" b="0" i="0" dirty="0">
                <a:solidFill>
                  <a:srgbClr val="1C1917"/>
                </a:solidFill>
                <a:effectLst/>
                <a:latin typeface="Arial" panose="020B0604020202020204" pitchFamily="34" charset="0"/>
                <a:cs typeface="Arial" panose="020B0604020202020204" pitchFamily="34" charset="0"/>
              </a:rPr>
              <a:t>So in summary, common themes are emergence from chaos, divine creation, purpose and order, humanity's special role, personification of nature, and existential explanations about origins. But the details vary greatly between cultures and traditions.</a:t>
            </a:r>
            <a:endParaRPr lang="en-US" dirty="0"/>
          </a:p>
          <a:p>
            <a:endParaRPr lang="en-US" dirty="0"/>
          </a:p>
        </p:txBody>
      </p:sp>
      <p:pic>
        <p:nvPicPr>
          <p:cNvPr id="9218" name="Picture 2">
            <a:extLst>
              <a:ext uri="{FF2B5EF4-FFF2-40B4-BE49-F238E27FC236}">
                <a16:creationId xmlns:a16="http://schemas.microsoft.com/office/drawing/2014/main" id="{5FB9444B-C011-0A9A-9963-0D10DACF4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286" y="589817"/>
            <a:ext cx="3952875"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2028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3A8-A127-3B44-410B-5BA1E13B1B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B5EB40-CD81-6940-A738-CB4DF3A879BB}"/>
              </a:ext>
            </a:extLst>
          </p:cNvPr>
          <p:cNvSpPr>
            <a:spLocks noGrp="1"/>
          </p:cNvSpPr>
          <p:nvPr>
            <p:ph idx="1"/>
          </p:nvPr>
        </p:nvSpPr>
        <p:spPr/>
        <p:txBody>
          <a:bodyPr/>
          <a:lstStyle/>
          <a:p>
            <a:endParaRPr lang="en-US" dirty="0"/>
          </a:p>
        </p:txBody>
      </p:sp>
      <p:pic>
        <p:nvPicPr>
          <p:cNvPr id="6146" name="Picture 2" descr="undefined">
            <a:extLst>
              <a:ext uri="{FF2B5EF4-FFF2-40B4-BE49-F238E27FC236}">
                <a16:creationId xmlns:a16="http://schemas.microsoft.com/office/drawing/2014/main" id="{CE144FFA-2C98-DA7B-3089-93FCEC4DE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613" y="0"/>
            <a:ext cx="4676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A31D27-E576-5F1D-8C93-8C4CD0366317}"/>
              </a:ext>
            </a:extLst>
          </p:cNvPr>
          <p:cNvSpPr txBox="1"/>
          <p:nvPr/>
        </p:nvSpPr>
        <p:spPr>
          <a:xfrm>
            <a:off x="317500" y="5466345"/>
            <a:ext cx="6096000" cy="646331"/>
          </a:xfrm>
          <a:prstGeom prst="rect">
            <a:avLst/>
          </a:prstGeom>
          <a:noFill/>
        </p:spPr>
        <p:txBody>
          <a:bodyPr wrap="square">
            <a:spAutoFit/>
          </a:bodyPr>
          <a:lstStyle/>
          <a:p>
            <a:r>
              <a:rPr lang="en-US" dirty="0"/>
              <a:t>https://www.academia.edu/45630836/COSMOLOGY_FOR_THE_CURIOUS_SPRINGER</a:t>
            </a:r>
          </a:p>
        </p:txBody>
      </p:sp>
      <p:sp>
        <p:nvSpPr>
          <p:cNvPr id="7" name="TextBox 6">
            <a:extLst>
              <a:ext uri="{FF2B5EF4-FFF2-40B4-BE49-F238E27FC236}">
                <a16:creationId xmlns:a16="http://schemas.microsoft.com/office/drawing/2014/main" id="{9994C853-8117-99F0-C091-1E21657188AA}"/>
              </a:ext>
            </a:extLst>
          </p:cNvPr>
          <p:cNvSpPr txBox="1"/>
          <p:nvPr/>
        </p:nvSpPr>
        <p:spPr>
          <a:xfrm>
            <a:off x="5386388" y="6053481"/>
            <a:ext cx="6096000" cy="369332"/>
          </a:xfrm>
          <a:prstGeom prst="rect">
            <a:avLst/>
          </a:prstGeom>
          <a:noFill/>
        </p:spPr>
        <p:txBody>
          <a:bodyPr wrap="square">
            <a:spAutoFit/>
          </a:bodyPr>
          <a:lstStyle/>
          <a:p>
            <a:r>
              <a:rPr lang="en-US" dirty="0">
                <a:hlinkClick r:id="rId3"/>
              </a:rPr>
              <a:t>https://www.youtube.com/watch?v=XtVl0jOkTPQ&amp;t=174s</a:t>
            </a:r>
            <a:r>
              <a:rPr lang="en-US" dirty="0"/>
              <a:t> </a:t>
            </a:r>
          </a:p>
        </p:txBody>
      </p:sp>
    </p:spTree>
    <p:extLst>
      <p:ext uri="{BB962C8B-B14F-4D97-AF65-F5344CB8AC3E}">
        <p14:creationId xmlns:p14="http://schemas.microsoft.com/office/powerpoint/2010/main" val="3653359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8FF57-DB03-15D9-6B71-F1B5994C3C13}"/>
              </a:ext>
            </a:extLst>
          </p:cNvPr>
          <p:cNvSpPr>
            <a:spLocks noGrp="1"/>
          </p:cNvSpPr>
          <p:nvPr>
            <p:ph type="title"/>
          </p:nvPr>
        </p:nvSpPr>
        <p:spPr/>
        <p:txBody>
          <a:bodyPr/>
          <a:lstStyle/>
          <a:p>
            <a:r>
              <a:rPr lang="en-US" dirty="0"/>
              <a:t>Where were the civilizations?</a:t>
            </a:r>
          </a:p>
        </p:txBody>
      </p:sp>
      <p:sp>
        <p:nvSpPr>
          <p:cNvPr id="3" name="Content Placeholder 2">
            <a:extLst>
              <a:ext uri="{FF2B5EF4-FFF2-40B4-BE49-F238E27FC236}">
                <a16:creationId xmlns:a16="http://schemas.microsoft.com/office/drawing/2014/main" id="{06859437-E631-55B2-9F98-076AAD5F0D91}"/>
              </a:ext>
            </a:extLst>
          </p:cNvPr>
          <p:cNvSpPr>
            <a:spLocks noGrp="1"/>
          </p:cNvSpPr>
          <p:nvPr>
            <p:ph idx="1"/>
          </p:nvPr>
        </p:nvSpPr>
        <p:spPr/>
        <p:txBody>
          <a:bodyPr/>
          <a:lstStyle/>
          <a:p>
            <a:endParaRPr lang="en-US"/>
          </a:p>
        </p:txBody>
      </p:sp>
      <p:pic>
        <p:nvPicPr>
          <p:cNvPr id="4106" name="Picture 10" descr="Ancient Civilizations Map">
            <a:extLst>
              <a:ext uri="{FF2B5EF4-FFF2-40B4-BE49-F238E27FC236}">
                <a16:creationId xmlns:a16="http://schemas.microsoft.com/office/drawing/2014/main" id="{2BF03CF3-1697-7F5A-2F69-122652AF47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913" y="1933347"/>
            <a:ext cx="7926883" cy="478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912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E980-AB60-891E-994C-F10725B05D84}"/>
              </a:ext>
            </a:extLst>
          </p:cNvPr>
          <p:cNvSpPr>
            <a:spLocks noGrp="1"/>
          </p:cNvSpPr>
          <p:nvPr>
            <p:ph type="title"/>
          </p:nvPr>
        </p:nvSpPr>
        <p:spPr/>
        <p:txBody>
          <a:bodyPr/>
          <a:lstStyle/>
          <a:p>
            <a:r>
              <a:rPr lang="en-US" dirty="0"/>
              <a:t>Ancient Middle East</a:t>
            </a:r>
          </a:p>
        </p:txBody>
      </p:sp>
      <p:sp>
        <p:nvSpPr>
          <p:cNvPr id="5" name="Content Placeholder 4">
            <a:extLst>
              <a:ext uri="{FF2B5EF4-FFF2-40B4-BE49-F238E27FC236}">
                <a16:creationId xmlns:a16="http://schemas.microsoft.com/office/drawing/2014/main" id="{D39D8597-C1FD-0FCC-8E98-BBE0E04D5CFD}"/>
              </a:ext>
            </a:extLst>
          </p:cNvPr>
          <p:cNvSpPr>
            <a:spLocks noGrp="1"/>
          </p:cNvSpPr>
          <p:nvPr>
            <p:ph idx="1"/>
          </p:nvPr>
        </p:nvSpPr>
        <p:spPr>
          <a:xfrm>
            <a:off x="1451579" y="2015733"/>
            <a:ext cx="4644421" cy="1712206"/>
          </a:xfrm>
        </p:spPr>
        <p:txBody>
          <a:bodyPr/>
          <a:lstStyle/>
          <a:p>
            <a:r>
              <a:rPr lang="en-US" dirty="0"/>
              <a:t>Babylonians and Sumerians</a:t>
            </a:r>
          </a:p>
          <a:p>
            <a:r>
              <a:rPr lang="en-US" dirty="0"/>
              <a:t>Egyptians</a:t>
            </a:r>
          </a:p>
          <a:p>
            <a:r>
              <a:rPr lang="en-US" dirty="0"/>
              <a:t>Greeks</a:t>
            </a:r>
          </a:p>
        </p:txBody>
      </p:sp>
      <p:pic>
        <p:nvPicPr>
          <p:cNvPr id="4" name="Picture 4" descr="Ancient Middle East | History, Cities, Civilizations, &amp; Religion |  Britannica">
            <a:extLst>
              <a:ext uri="{FF2B5EF4-FFF2-40B4-BE49-F238E27FC236}">
                <a16:creationId xmlns:a16="http://schemas.microsoft.com/office/drawing/2014/main" id="{3EF618EA-D4B1-10B8-5F4B-9118B78ED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110" y="164124"/>
            <a:ext cx="5495143" cy="654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573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5C0E1-C16A-6405-0EDA-7F93178B0ADB}"/>
              </a:ext>
            </a:extLst>
          </p:cNvPr>
          <p:cNvSpPr>
            <a:spLocks noGrp="1"/>
          </p:cNvSpPr>
          <p:nvPr>
            <p:ph type="title"/>
          </p:nvPr>
        </p:nvSpPr>
        <p:spPr>
          <a:xfrm>
            <a:off x="1451579" y="804519"/>
            <a:ext cx="6081735" cy="1049235"/>
          </a:xfrm>
        </p:spPr>
        <p:txBody>
          <a:bodyPr/>
          <a:lstStyle/>
          <a:p>
            <a:r>
              <a:rPr lang="en-US" b="0" i="0" dirty="0">
                <a:solidFill>
                  <a:srgbClr val="374151"/>
                </a:solidFill>
                <a:effectLst/>
                <a:latin typeface="Söhne"/>
              </a:rPr>
              <a:t>Mesopotamian Cosmology </a:t>
            </a:r>
            <a:br>
              <a:rPr lang="en-US" b="0" i="0" dirty="0">
                <a:solidFill>
                  <a:srgbClr val="374151"/>
                </a:solidFill>
                <a:effectLst/>
                <a:latin typeface="Söhne"/>
              </a:rPr>
            </a:br>
            <a:r>
              <a:rPr lang="en-US" b="0" i="0" dirty="0">
                <a:solidFill>
                  <a:srgbClr val="374151"/>
                </a:solidFill>
                <a:effectLst/>
                <a:latin typeface="Söhne"/>
              </a:rPr>
              <a:t>(Babylonians and Sumerians):</a:t>
            </a:r>
            <a:endParaRPr lang="en-US" dirty="0"/>
          </a:p>
        </p:txBody>
      </p:sp>
      <p:sp>
        <p:nvSpPr>
          <p:cNvPr id="3" name="Content Placeholder 2">
            <a:extLst>
              <a:ext uri="{FF2B5EF4-FFF2-40B4-BE49-F238E27FC236}">
                <a16:creationId xmlns:a16="http://schemas.microsoft.com/office/drawing/2014/main" id="{DFD9BDDD-F2EF-D002-2A82-14D041C0F9EF}"/>
              </a:ext>
            </a:extLst>
          </p:cNvPr>
          <p:cNvSpPr>
            <a:spLocks noGrp="1"/>
          </p:cNvSpPr>
          <p:nvPr>
            <p:ph idx="1"/>
          </p:nvPr>
        </p:nvSpPr>
        <p:spPr>
          <a:xfrm>
            <a:off x="323273" y="2006496"/>
            <a:ext cx="11684000" cy="2899734"/>
          </a:xfrm>
        </p:spPr>
        <p:txBody>
          <a:bodyPr>
            <a:normAutofit fontScale="92500" lnSpcReduction="10000"/>
          </a:bodyPr>
          <a:lstStyle/>
          <a:p>
            <a:pPr algn="l">
              <a:buFont typeface="Arial" panose="020B0604020202020204" pitchFamily="34" charset="0"/>
              <a:buChar char="•"/>
            </a:pPr>
            <a:r>
              <a:rPr lang="en-US" dirty="0">
                <a:latin typeface="Arial" panose="020B0604020202020204" pitchFamily="34" charset="0"/>
                <a:cs typeface="Arial" panose="020B0604020202020204" pitchFamily="34" charset="0"/>
              </a:rPr>
              <a:t>Babylonians lived in Mesopotamia, a fertile plain between the Tigris and Euphrates rivers</a:t>
            </a:r>
            <a:endParaRPr lang="en-US"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dirty="0">
                <a:latin typeface="Arial" panose="020B0604020202020204" pitchFamily="34" charset="0"/>
                <a:cs typeface="Arial" panose="020B0604020202020204" pitchFamily="34" charset="0"/>
              </a:rPr>
              <a:t>Writing based on cuneiform (wedge-shaped) symbols written on wet clay tablets</a:t>
            </a:r>
            <a:endParaRPr lang="en-US" b="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Babylonians believed in a three-tiered universe: the heavens, Earth, and the underworld.</a:t>
            </a: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They believed that celestial events, such as eclipses and planetary movements, held significance for earthly affairs.</a:t>
            </a:r>
          </a:p>
          <a:p>
            <a:pPr algn="l">
              <a:buFont typeface="Arial" panose="020B0604020202020204" pitchFamily="34" charset="0"/>
              <a:buChar char="•"/>
            </a:pPr>
            <a:r>
              <a:rPr lang="en-US" b="0" i="0" dirty="0">
                <a:effectLst/>
                <a:latin typeface="Arial" panose="020B0604020202020204" pitchFamily="34" charset="0"/>
                <a:cs typeface="Arial" panose="020B0604020202020204" pitchFamily="34" charset="0"/>
              </a:rPr>
              <a:t>The Enuma </a:t>
            </a:r>
            <a:r>
              <a:rPr lang="en-US" b="0" i="0" dirty="0" err="1">
                <a:effectLst/>
                <a:latin typeface="Arial" panose="020B0604020202020204" pitchFamily="34" charset="0"/>
                <a:cs typeface="Arial" panose="020B0604020202020204" pitchFamily="34" charset="0"/>
              </a:rPr>
              <a:t>Elish</a:t>
            </a:r>
            <a:r>
              <a:rPr lang="en-US" b="0" i="0" dirty="0">
                <a:effectLst/>
                <a:latin typeface="Arial" panose="020B0604020202020204" pitchFamily="34" charset="0"/>
                <a:cs typeface="Arial" panose="020B0604020202020204" pitchFamily="34" charset="0"/>
              </a:rPr>
              <a:t>, a Babylonian creation myth, tells the story of the gods' struggle to establish order in the universe.</a:t>
            </a:r>
          </a:p>
        </p:txBody>
      </p:sp>
      <p:pic>
        <p:nvPicPr>
          <p:cNvPr id="8194" name="Picture 2" descr="undefined">
            <a:extLst>
              <a:ext uri="{FF2B5EF4-FFF2-40B4-BE49-F238E27FC236}">
                <a16:creationId xmlns:a16="http://schemas.microsoft.com/office/drawing/2014/main" id="{55E4C13F-CD98-4F84-901B-B5A365F11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591" y="4603614"/>
            <a:ext cx="5010817" cy="2899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894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69DD1-A9F7-9C2E-AF17-2688F8F26D2F}"/>
              </a:ext>
            </a:extLst>
          </p:cNvPr>
          <p:cNvSpPr>
            <a:spLocks noGrp="1"/>
          </p:cNvSpPr>
          <p:nvPr>
            <p:ph type="title"/>
          </p:nvPr>
        </p:nvSpPr>
        <p:spPr/>
        <p:txBody>
          <a:bodyPr/>
          <a:lstStyle/>
          <a:p>
            <a:r>
              <a:rPr lang="en-US" dirty="0"/>
              <a:t>Babylonian Creation Myth</a:t>
            </a:r>
          </a:p>
        </p:txBody>
      </p:sp>
      <p:sp>
        <p:nvSpPr>
          <p:cNvPr id="3" name="Content Placeholder 2">
            <a:extLst>
              <a:ext uri="{FF2B5EF4-FFF2-40B4-BE49-F238E27FC236}">
                <a16:creationId xmlns:a16="http://schemas.microsoft.com/office/drawing/2014/main" id="{2DFE034E-E74D-1429-ECB4-DE530FE1E0BB}"/>
              </a:ext>
            </a:extLst>
          </p:cNvPr>
          <p:cNvSpPr>
            <a:spLocks noGrp="1"/>
          </p:cNvSpPr>
          <p:nvPr>
            <p:ph idx="1"/>
          </p:nvPr>
        </p:nvSpPr>
        <p:spPr>
          <a:xfrm>
            <a:off x="560627" y="2015732"/>
            <a:ext cx="11490696" cy="3856745"/>
          </a:xfrm>
        </p:spPr>
        <p:txBody>
          <a:bodyPr>
            <a:normAutofit fontScale="77500" lnSpcReduction="20000"/>
          </a:bodyPr>
          <a:lstStyle/>
          <a:p>
            <a:r>
              <a:rPr lang="en-US" dirty="0">
                <a:latin typeface="Arial" panose="020B0604020202020204" pitchFamily="34" charset="0"/>
                <a:cs typeface="Arial" panose="020B0604020202020204" pitchFamily="34" charset="0"/>
              </a:rPr>
              <a:t>Cosmic ocean </a:t>
            </a:r>
            <a:r>
              <a:rPr lang="en-US" b="1" dirty="0" err="1">
                <a:latin typeface="Arial" panose="020B0604020202020204" pitchFamily="34" charset="0"/>
                <a:cs typeface="Arial" panose="020B0604020202020204" pitchFamily="34" charset="0"/>
              </a:rPr>
              <a:t>Apsu</a:t>
            </a:r>
            <a:r>
              <a:rPr lang="en-US" dirty="0">
                <a:latin typeface="Arial" panose="020B0604020202020204" pitchFamily="34" charset="0"/>
                <a:cs typeface="Arial" panose="020B0604020202020204" pitchFamily="34" charset="0"/>
              </a:rPr>
              <a:t> mixed with chaos </a:t>
            </a:r>
            <a:r>
              <a:rPr lang="en-US" b="1" dirty="0">
                <a:latin typeface="Arial" panose="020B0604020202020204" pitchFamily="34" charset="0"/>
                <a:cs typeface="Arial" panose="020B0604020202020204" pitchFamily="34" charset="0"/>
              </a:rPr>
              <a:t>Tiamat </a:t>
            </a:r>
            <a:r>
              <a:rPr lang="en-US" dirty="0">
                <a:latin typeface="Arial" panose="020B0604020202020204" pitchFamily="34" charset="0"/>
                <a:cs typeface="Arial" panose="020B0604020202020204" pitchFamily="34" charset="0"/>
              </a:rPr>
              <a:t>and eventually generated life</a:t>
            </a:r>
          </a:p>
          <a:p>
            <a:r>
              <a:rPr lang="en-US" dirty="0">
                <a:latin typeface="Arial" panose="020B0604020202020204" pitchFamily="34" charset="0"/>
                <a:cs typeface="Arial" panose="020B0604020202020204" pitchFamily="34" charset="0"/>
              </a:rPr>
              <a:t>“Tiamat felt her domain was too small and made war against the other gods. All but </a:t>
            </a:r>
            <a:r>
              <a:rPr lang="en-US" dirty="0" err="1">
                <a:latin typeface="Arial" panose="020B0604020202020204" pitchFamily="34" charset="0"/>
                <a:cs typeface="Arial" panose="020B0604020202020204" pitchFamily="34" charset="0"/>
              </a:rPr>
              <a:t>Marduk</a:t>
            </a:r>
            <a:r>
              <a:rPr lang="en-US" dirty="0">
                <a:latin typeface="Arial" panose="020B0604020202020204" pitchFamily="34" charset="0"/>
                <a:cs typeface="Arial" panose="020B0604020202020204" pitchFamily="34" charset="0"/>
              </a:rPr>
              <a:t> were afraid of her, so </a:t>
            </a:r>
            <a:r>
              <a:rPr lang="en-US" dirty="0" err="1">
                <a:latin typeface="Arial" panose="020B0604020202020204" pitchFamily="34" charset="0"/>
                <a:cs typeface="Arial" panose="020B0604020202020204" pitchFamily="34" charset="0"/>
              </a:rPr>
              <a:t>Marduk</a:t>
            </a:r>
            <a:r>
              <a:rPr lang="en-US" dirty="0">
                <a:latin typeface="Arial" panose="020B0604020202020204" pitchFamily="34" charset="0"/>
                <a:cs typeface="Arial" panose="020B0604020202020204" pitchFamily="34" charset="0"/>
              </a:rPr>
              <a:t>, after getting all the powers from the frightened gods, fought Tiamat. When Tiamat opened her mouth to swallow him he thrust a bag full with hurricane winds into her so that she swelled and, taking advantage of her indisposition, </a:t>
            </a:r>
            <a:r>
              <a:rPr lang="en-US" dirty="0" err="1">
                <a:latin typeface="Arial" panose="020B0604020202020204" pitchFamily="34" charset="0"/>
                <a:cs typeface="Arial" panose="020B0604020202020204" pitchFamily="34" charset="0"/>
              </a:rPr>
              <a:t>Marduk</a:t>
            </a:r>
            <a:r>
              <a:rPr lang="en-US" dirty="0">
                <a:latin typeface="Arial" panose="020B0604020202020204" pitchFamily="34" charset="0"/>
                <a:cs typeface="Arial" panose="020B0604020202020204" pitchFamily="34" charset="0"/>
              </a:rPr>
              <a:t> pierced her with his lance and killed her. Then he split Tiamat’s carcass making the lower half the earth and the upper the heavens. Finally </a:t>
            </a:r>
            <a:r>
              <a:rPr lang="en-US" dirty="0" err="1">
                <a:latin typeface="Arial" panose="020B0604020202020204" pitchFamily="34" charset="0"/>
                <a:cs typeface="Arial" panose="020B0604020202020204" pitchFamily="34" charset="0"/>
              </a:rPr>
              <a:t>Marduk</a:t>
            </a:r>
            <a:r>
              <a:rPr lang="en-US" dirty="0">
                <a:latin typeface="Arial" panose="020B0604020202020204" pitchFamily="34" charset="0"/>
                <a:cs typeface="Arial" panose="020B0604020202020204" pitchFamily="34" charset="0"/>
              </a:rPr>
              <a:t> mixed his own blood with the earth to make men for the service of the gods”</a:t>
            </a:r>
          </a:p>
          <a:p>
            <a:r>
              <a:rPr lang="en-US" dirty="0">
                <a:latin typeface="Arial" panose="020B0604020202020204" pitchFamily="34" charset="0"/>
                <a:cs typeface="Arial" panose="020B0604020202020204" pitchFamily="34" charset="0"/>
              </a:rPr>
              <a:t>Babylonians observed stars and planets since 2200 BCE.</a:t>
            </a:r>
          </a:p>
          <a:p>
            <a:r>
              <a:rPr lang="en-US" dirty="0">
                <a:latin typeface="Arial" panose="020B0604020202020204" pitchFamily="34" charset="0"/>
                <a:cs typeface="Arial" panose="020B0604020202020204" pitchFamily="34" charset="0"/>
              </a:rPr>
              <a:t>Beginnings of astrology.</a:t>
            </a:r>
          </a:p>
          <a:p>
            <a:r>
              <a:rPr lang="en-US" dirty="0">
                <a:latin typeface="Arial" panose="020B0604020202020204" pitchFamily="34" charset="0"/>
                <a:cs typeface="Arial" panose="020B0604020202020204" pitchFamily="34" charset="0"/>
              </a:rPr>
              <a:t>Base 60 – sexagesimal system – 24 </a:t>
            </a:r>
            <a:r>
              <a:rPr lang="en-US" dirty="0" err="1">
                <a:latin typeface="Arial" panose="020B0604020202020204" pitchFamily="34" charset="0"/>
                <a:cs typeface="Arial" panose="020B0604020202020204" pitchFamily="34" charset="0"/>
              </a:rPr>
              <a:t>hr</a:t>
            </a:r>
            <a:r>
              <a:rPr lang="en-US" dirty="0">
                <a:latin typeface="Arial" panose="020B0604020202020204" pitchFamily="34" charset="0"/>
                <a:cs typeface="Arial" panose="020B0604020202020204" pitchFamily="34" charset="0"/>
              </a:rPr>
              <a:t>, 60 min/</a:t>
            </a:r>
            <a:r>
              <a:rPr lang="en-US" dirty="0" err="1">
                <a:latin typeface="Arial" panose="020B0604020202020204" pitchFamily="34" charset="0"/>
                <a:cs typeface="Arial" panose="020B0604020202020204" pitchFamily="34" charset="0"/>
              </a:rPr>
              <a:t>hr</a:t>
            </a:r>
            <a:r>
              <a:rPr lang="en-US" dirty="0">
                <a:latin typeface="Arial" panose="020B0604020202020204" pitchFamily="34" charset="0"/>
                <a:cs typeface="Arial" panose="020B0604020202020204" pitchFamily="34" charset="0"/>
              </a:rPr>
              <a:t>, 60 sec/min </a:t>
            </a:r>
            <a:br>
              <a:rPr lang="en-US" dirty="0">
                <a:latin typeface="Arial" panose="020B0604020202020204" pitchFamily="34" charset="0"/>
                <a:cs typeface="Arial" panose="020B0604020202020204" pitchFamily="34" charset="0"/>
              </a:rPr>
            </a:br>
            <a:r>
              <a:rPr lang="en-US" b="1" i="1" dirty="0">
                <a:solidFill>
                  <a:srgbClr val="0070C0"/>
                </a:solidFill>
                <a:latin typeface="Arial" panose="020B0604020202020204" pitchFamily="34" charset="0"/>
                <a:cs typeface="Arial" panose="020B0604020202020204" pitchFamily="34" charset="0"/>
              </a:rPr>
              <a:t>(Why 24? - </a:t>
            </a:r>
            <a:r>
              <a:rPr lang="en-US" b="1" i="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https://www.abc.net.au/science/articles/2011/11/15/3364432.htm</a:t>
            </a:r>
            <a:r>
              <a:rPr lang="en-US" b="1" i="1" dirty="0">
                <a:solidFill>
                  <a:srgbClr val="0070C0"/>
                </a:solidFill>
                <a:latin typeface="Arial" panose="020B0604020202020204" pitchFamily="34" charset="0"/>
                <a:cs typeface="Arial" panose="020B0604020202020204" pitchFamily="34" charset="0"/>
              </a:rPr>
              <a:t> but </a:t>
            </a:r>
            <a:br>
              <a:rPr lang="en-US" b="1" i="1" dirty="0">
                <a:solidFill>
                  <a:srgbClr val="0070C0"/>
                </a:solidFill>
                <a:latin typeface="Arial" panose="020B0604020202020204" pitchFamily="34" charset="0"/>
                <a:cs typeface="Arial" panose="020B0604020202020204" pitchFamily="34" charset="0"/>
              </a:rPr>
            </a:br>
            <a:r>
              <a:rPr lang="en-US" b="1" i="1" dirty="0">
                <a:solidFill>
                  <a:srgbClr val="0070C0"/>
                </a:solidFill>
                <a:latin typeface="Arial" panose="020B0604020202020204" pitchFamily="34" charset="0"/>
                <a:cs typeface="Arial" panose="020B0604020202020204" pitchFamily="34" charset="0"/>
              </a:rPr>
              <a:t>how many finger joints do you have on one hand? </a:t>
            </a:r>
            <a:br>
              <a:rPr lang="en-US" b="1" i="1" dirty="0">
                <a:solidFill>
                  <a:srgbClr val="0070C0"/>
                </a:solidFill>
                <a:latin typeface="Arial" panose="020B0604020202020204" pitchFamily="34" charset="0"/>
                <a:cs typeface="Arial" panose="020B0604020202020204" pitchFamily="34" charset="0"/>
              </a:rPr>
            </a:br>
            <a:r>
              <a:rPr lang="en-US" b="1" i="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https://medium.com/@jothibasuofficial/why-there-are-24-hours-in-a-day-and-60-minutes-in-an-hour-b670879cbe99</a:t>
            </a:r>
            <a:r>
              <a:rPr lang="en-US" b="1" i="1" dirty="0">
                <a:solidFill>
                  <a:srgbClr val="0070C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p>
          <a:p>
            <a:endParaRPr lang="en-US" dirty="0"/>
          </a:p>
        </p:txBody>
      </p:sp>
      <p:sp>
        <p:nvSpPr>
          <p:cNvPr id="5" name="TextBox 4">
            <a:extLst>
              <a:ext uri="{FF2B5EF4-FFF2-40B4-BE49-F238E27FC236}">
                <a16:creationId xmlns:a16="http://schemas.microsoft.com/office/drawing/2014/main" id="{47D3806D-03C8-E003-A460-743755C32375}"/>
              </a:ext>
            </a:extLst>
          </p:cNvPr>
          <p:cNvSpPr txBox="1"/>
          <p:nvPr/>
        </p:nvSpPr>
        <p:spPr>
          <a:xfrm>
            <a:off x="738554" y="5872477"/>
            <a:ext cx="7643446" cy="369332"/>
          </a:xfrm>
          <a:prstGeom prst="rect">
            <a:avLst/>
          </a:prstGeom>
          <a:noFill/>
        </p:spPr>
        <p:txBody>
          <a:bodyPr wrap="square">
            <a:spAutoFit/>
          </a:bodyPr>
          <a:lstStyle/>
          <a:p>
            <a:r>
              <a:rPr lang="en-US" dirty="0">
                <a:hlinkClick r:id="rId4"/>
              </a:rPr>
              <a:t>https://www.physics.umd.edu/courses/Phys117/Liberati/Support/cosmology.pdf</a:t>
            </a:r>
            <a:r>
              <a:rPr lang="en-US" dirty="0"/>
              <a:t> </a:t>
            </a:r>
          </a:p>
        </p:txBody>
      </p:sp>
    </p:spTree>
    <p:extLst>
      <p:ext uri="{BB962C8B-B14F-4D97-AF65-F5344CB8AC3E}">
        <p14:creationId xmlns:p14="http://schemas.microsoft.com/office/powerpoint/2010/main" val="2421224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221A7-13CA-7257-45B4-DF4C83CB3E2D}"/>
              </a:ext>
            </a:extLst>
          </p:cNvPr>
          <p:cNvSpPr>
            <a:spLocks noGrp="1"/>
          </p:cNvSpPr>
          <p:nvPr>
            <p:ph type="title"/>
          </p:nvPr>
        </p:nvSpPr>
        <p:spPr/>
        <p:txBody>
          <a:bodyPr/>
          <a:lstStyle/>
          <a:p>
            <a:r>
              <a:rPr lang="en-US" b="0" i="0" dirty="0">
                <a:solidFill>
                  <a:srgbClr val="374151"/>
                </a:solidFill>
                <a:effectLst/>
                <a:latin typeface="Söhne"/>
              </a:rPr>
              <a:t>Ancient Egyptian Cosmology:</a:t>
            </a:r>
            <a:endParaRPr lang="en-US" dirty="0"/>
          </a:p>
        </p:txBody>
      </p:sp>
      <p:sp>
        <p:nvSpPr>
          <p:cNvPr id="3" name="Content Placeholder 2">
            <a:extLst>
              <a:ext uri="{FF2B5EF4-FFF2-40B4-BE49-F238E27FC236}">
                <a16:creationId xmlns:a16="http://schemas.microsoft.com/office/drawing/2014/main" id="{8C3DDFDE-A10C-6AB9-4FB2-0E29B223E7E1}"/>
              </a:ext>
            </a:extLst>
          </p:cNvPr>
          <p:cNvSpPr>
            <a:spLocks noGrp="1"/>
          </p:cNvSpPr>
          <p:nvPr>
            <p:ph idx="1"/>
          </p:nvPr>
        </p:nvSpPr>
        <p:spPr>
          <a:xfrm>
            <a:off x="120784" y="2015732"/>
            <a:ext cx="6854447" cy="4373345"/>
          </a:xfrm>
        </p:spPr>
        <p:txBody>
          <a:bodyPr>
            <a:normAutofit fontScale="92500" lnSpcReduction="20000"/>
          </a:bodyPr>
          <a:lstStyle/>
          <a:p>
            <a:pPr algn="l">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The Egyptians believed in a flat Earth, with the sky represented as a solid dome held up by the god Geb.</a:t>
            </a:r>
          </a:p>
          <a:p>
            <a:pPr algn="l">
              <a:buFont typeface="Arial" panose="020B0604020202020204" pitchFamily="34" charset="0"/>
              <a:buChar char="•"/>
            </a:pPr>
            <a:r>
              <a:rPr lang="en-US" sz="2200" dirty="0">
                <a:latin typeface="Arial" panose="020B0604020202020204" pitchFamily="34" charset="0"/>
                <a:cs typeface="Arial" panose="020B0604020202020204" pitchFamily="34" charset="0"/>
              </a:rPr>
              <a:t>The Earth is a flat rectangle, longer from north to south; surface bulges slightly with the Nile as its center. On the south: a river in the sky supported by mountains.</a:t>
            </a:r>
          </a:p>
          <a:p>
            <a:pPr algn="l">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They believed that the sun, moon, and stars traveled across the sky on the sun god Ra's solar barge.</a:t>
            </a:r>
          </a:p>
          <a:p>
            <a:r>
              <a:rPr lang="en-US" sz="2200" dirty="0">
                <a:latin typeface="Arial" panose="020B0604020202020204" pitchFamily="34" charset="0"/>
                <a:cs typeface="Arial" panose="020B0604020202020204" pitchFamily="34" charset="0"/>
              </a:rPr>
              <a:t>The stars were suspended from the heavens by strong cables.</a:t>
            </a:r>
            <a:endParaRPr lang="en-US" sz="2200" i="0" dirty="0">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200" i="0" dirty="0">
                <a:effectLst/>
                <a:latin typeface="Arial" panose="020B0604020202020204" pitchFamily="34" charset="0"/>
                <a:cs typeface="Arial" panose="020B0604020202020204" pitchFamily="34" charset="0"/>
              </a:rPr>
              <a:t>The Nile River was considered a representation of the Milky Way, and the afterlife was associated with the stars.</a:t>
            </a:r>
          </a:p>
          <a:p>
            <a:pPr marL="0" indent="0">
              <a:buNone/>
            </a:pPr>
            <a:endParaRPr lang="en-US" dirty="0"/>
          </a:p>
        </p:txBody>
      </p:sp>
      <p:pic>
        <p:nvPicPr>
          <p:cNvPr id="6148" name="Picture 4">
            <a:extLst>
              <a:ext uri="{FF2B5EF4-FFF2-40B4-BE49-F238E27FC236}">
                <a16:creationId xmlns:a16="http://schemas.microsoft.com/office/drawing/2014/main" id="{556F27C1-88B6-F729-A261-39DD7D66D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5231" y="2314690"/>
            <a:ext cx="4906381" cy="317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67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81C34-FB6E-8EEC-C6FE-9FDF0EB32839}"/>
              </a:ext>
            </a:extLst>
          </p:cNvPr>
          <p:cNvSpPr>
            <a:spLocks noGrp="1"/>
          </p:cNvSpPr>
          <p:nvPr>
            <p:ph type="title"/>
          </p:nvPr>
        </p:nvSpPr>
        <p:spPr/>
        <p:txBody>
          <a:bodyPr/>
          <a:lstStyle/>
          <a:p>
            <a:r>
              <a:rPr lang="en-US" dirty="0"/>
              <a:t>Egyptian Creation story</a:t>
            </a:r>
          </a:p>
        </p:txBody>
      </p:sp>
      <p:sp>
        <p:nvSpPr>
          <p:cNvPr id="3" name="Content Placeholder 2">
            <a:extLst>
              <a:ext uri="{FF2B5EF4-FFF2-40B4-BE49-F238E27FC236}">
                <a16:creationId xmlns:a16="http://schemas.microsoft.com/office/drawing/2014/main" id="{5563BDEA-7CA1-1B3F-D4C6-3208FAC1EF82}"/>
              </a:ext>
            </a:extLst>
          </p:cNvPr>
          <p:cNvSpPr>
            <a:spLocks noGrp="1"/>
          </p:cNvSpPr>
          <p:nvPr>
            <p:ph idx="1"/>
          </p:nvPr>
        </p:nvSpPr>
        <p:spPr>
          <a:xfrm>
            <a:off x="915339" y="1930388"/>
            <a:ext cx="10959670" cy="5147068"/>
          </a:xfrm>
        </p:spPr>
        <p:txBody>
          <a:bodyPr>
            <a:noAutofit/>
          </a:bodyPr>
          <a:lstStyle/>
          <a:p>
            <a:r>
              <a:rPr lang="en-US" dirty="0">
                <a:latin typeface="Arial" panose="020B0604020202020204" pitchFamily="34" charset="0"/>
                <a:cs typeface="Arial" panose="020B0604020202020204" pitchFamily="34" charset="0"/>
              </a:rPr>
              <a:t>No unique story: In the beginning of the world,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Nuit, the goddess of the night, with her husband Sibu, the earth god.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One day, the god Shu </a:t>
            </a:r>
            <a:r>
              <a:rPr lang="en-US" dirty="0" err="1">
                <a:latin typeface="Arial" panose="020B0604020202020204" pitchFamily="34" charset="0"/>
                <a:cs typeface="Arial" panose="020B0604020202020204" pitchFamily="34" charset="0"/>
              </a:rPr>
              <a:t>grabed</a:t>
            </a:r>
            <a:r>
              <a:rPr lang="en-US" dirty="0">
                <a:latin typeface="Arial" panose="020B0604020202020204" pitchFamily="34" charset="0"/>
                <a:cs typeface="Arial" panose="020B0604020202020204" pitchFamily="34" charset="0"/>
              </a:rPr>
              <a:t> her and elevated her to the sky, despite the protests of Sibu. </a:t>
            </a:r>
          </a:p>
          <a:p>
            <a:r>
              <a:rPr lang="en-US" dirty="0">
                <a:latin typeface="Arial" panose="020B0604020202020204" pitchFamily="34" charset="0"/>
                <a:cs typeface="Arial" panose="020B0604020202020204" pitchFamily="34" charset="0"/>
              </a:rPr>
              <a:t>Shu has no sympathy and freezes Sibu.  He remains to this day,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his twisted pose generating the irregularities we see on the Earth’s surface.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Nuit is supported by her arms and legs, as the columns holding the sky.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newly created world was divided into four houses, each dominated by a god.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Since the day of creation, Sibu has been clothed in verdure and generations of animals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prospered on his back.</a:t>
            </a:r>
          </a:p>
          <a:p>
            <a:r>
              <a:rPr lang="en-US" dirty="0">
                <a:latin typeface="Arial" panose="020B0604020202020204" pitchFamily="34" charset="0"/>
                <a:cs typeface="Arial" panose="020B0604020202020204" pitchFamily="34" charset="0"/>
              </a:rPr>
              <a:t>After creation the gods teach the arts and sciences to the Egyptians.</a:t>
            </a:r>
          </a:p>
          <a:p>
            <a:r>
              <a:rPr lang="en-US" dirty="0">
                <a:latin typeface="Arial" panose="020B0604020202020204" pitchFamily="34" charset="0"/>
                <a:cs typeface="Arial" panose="020B0604020202020204" pitchFamily="34" charset="0"/>
              </a:rPr>
              <a:t>Calendars – predict Nile floods. </a:t>
            </a:r>
          </a:p>
          <a:p>
            <a:r>
              <a:rPr lang="en-US" dirty="0">
                <a:latin typeface="Arial" panose="020B0604020202020204" pitchFamily="34" charset="0"/>
                <a:cs typeface="Arial" panose="020B0604020202020204" pitchFamily="34" charset="0"/>
              </a:rPr>
              <a:t>365 day year. Corrected every 730 years with 6 months, returning in 1460 years.</a:t>
            </a:r>
          </a:p>
        </p:txBody>
      </p:sp>
      <p:sp>
        <p:nvSpPr>
          <p:cNvPr id="5" name="TextBox 4">
            <a:extLst>
              <a:ext uri="{FF2B5EF4-FFF2-40B4-BE49-F238E27FC236}">
                <a16:creationId xmlns:a16="http://schemas.microsoft.com/office/drawing/2014/main" id="{CB2C1712-A1A5-29F4-1F1B-309DEE41F4EB}"/>
              </a:ext>
            </a:extLst>
          </p:cNvPr>
          <p:cNvSpPr txBox="1"/>
          <p:nvPr/>
        </p:nvSpPr>
        <p:spPr>
          <a:xfrm>
            <a:off x="3047999" y="1241866"/>
            <a:ext cx="7831015" cy="369332"/>
          </a:xfrm>
          <a:prstGeom prst="rect">
            <a:avLst/>
          </a:prstGeom>
          <a:noFill/>
        </p:spPr>
        <p:txBody>
          <a:bodyPr wrap="square">
            <a:spAutoFit/>
          </a:bodyPr>
          <a:lstStyle/>
          <a:p>
            <a:r>
              <a:rPr lang="en-US" dirty="0">
                <a:hlinkClick r:id="rId3"/>
              </a:rPr>
              <a:t>https://www.physics.umd.edu/courses/Phys117/Liberati/Support/cosmology.pdf</a:t>
            </a:r>
            <a:r>
              <a:rPr lang="en-US" dirty="0"/>
              <a:t> </a:t>
            </a:r>
          </a:p>
        </p:txBody>
      </p:sp>
    </p:spTree>
    <p:extLst>
      <p:ext uri="{BB962C8B-B14F-4D97-AF65-F5344CB8AC3E}">
        <p14:creationId xmlns:p14="http://schemas.microsoft.com/office/powerpoint/2010/main" val="31237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E4F21-A54D-4F52-2E0A-8A5CE715DF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F71DD1-7AEC-66F2-B772-A8FAF390BBD7}"/>
              </a:ext>
            </a:extLst>
          </p:cNvPr>
          <p:cNvSpPr>
            <a:spLocks noGrp="1"/>
          </p:cNvSpPr>
          <p:nvPr>
            <p:ph idx="1"/>
          </p:nvPr>
        </p:nvSpPr>
        <p:spPr/>
        <p:txBody>
          <a:bodyPr/>
          <a:lstStyle/>
          <a:p>
            <a:endParaRPr lang="en-US"/>
          </a:p>
        </p:txBody>
      </p:sp>
      <p:pic>
        <p:nvPicPr>
          <p:cNvPr id="3074" name="Picture 2" descr="Ancient Egyptian Cosmology by JaySimons on DeviantArt">
            <a:extLst>
              <a:ext uri="{FF2B5EF4-FFF2-40B4-BE49-F238E27FC236}">
                <a16:creationId xmlns:a16="http://schemas.microsoft.com/office/drawing/2014/main" id="{99FD782D-E79A-2FA5-9ADE-09FEF249F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955" y="0"/>
            <a:ext cx="10415270" cy="62249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F93668-424C-3AF8-30DF-6186EAEE2D52}"/>
              </a:ext>
            </a:extLst>
          </p:cNvPr>
          <p:cNvSpPr txBox="1"/>
          <p:nvPr/>
        </p:nvSpPr>
        <p:spPr>
          <a:xfrm>
            <a:off x="2121875" y="6281093"/>
            <a:ext cx="8464062" cy="369332"/>
          </a:xfrm>
          <a:prstGeom prst="rect">
            <a:avLst/>
          </a:prstGeom>
          <a:noFill/>
        </p:spPr>
        <p:txBody>
          <a:bodyPr wrap="square">
            <a:spAutoFit/>
          </a:bodyPr>
          <a:lstStyle/>
          <a:p>
            <a:r>
              <a:rPr lang="en-US" dirty="0">
                <a:hlinkClick r:id="rId4"/>
              </a:rPr>
              <a:t>https://www.deviantart.com/jaysimons/art/Ancient-Egyptian-Cosmology-878264428</a:t>
            </a:r>
            <a:r>
              <a:rPr lang="en-US" dirty="0"/>
              <a:t> </a:t>
            </a:r>
          </a:p>
        </p:txBody>
      </p:sp>
    </p:spTree>
    <p:extLst>
      <p:ext uri="{BB962C8B-B14F-4D97-AF65-F5344CB8AC3E}">
        <p14:creationId xmlns:p14="http://schemas.microsoft.com/office/powerpoint/2010/main" val="112720302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700</TotalTime>
  <Words>2590</Words>
  <Application>Microsoft Office PowerPoint</Application>
  <PresentationFormat>Widescreen</PresentationFormat>
  <Paragraphs>151</Paragraphs>
  <Slides>25</Slides>
  <Notes>9</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-apple-system</vt:lpstr>
      <vt:lpstr>Arial</vt:lpstr>
      <vt:lpstr>Calibri</vt:lpstr>
      <vt:lpstr>Gill Sans MT</vt:lpstr>
      <vt:lpstr>Palatino</vt:lpstr>
      <vt:lpstr>Rubik</vt:lpstr>
      <vt:lpstr>Söhne</vt:lpstr>
      <vt:lpstr>Verdana</vt:lpstr>
      <vt:lpstr>Gallery</vt:lpstr>
      <vt:lpstr>In the Beginning …</vt:lpstr>
      <vt:lpstr>“… it’s turtles all the way down!”</vt:lpstr>
      <vt:lpstr>Where were the civilizations?</vt:lpstr>
      <vt:lpstr>Ancient Middle East</vt:lpstr>
      <vt:lpstr>Mesopotamian Cosmology  (Babylonians and Sumerians):</vt:lpstr>
      <vt:lpstr>Babylonian Creation Myth</vt:lpstr>
      <vt:lpstr>Ancient Egyptian Cosmology:</vt:lpstr>
      <vt:lpstr>Egyptian Creation story</vt:lpstr>
      <vt:lpstr>PowerPoint Presentation</vt:lpstr>
      <vt:lpstr>Great Pyramids</vt:lpstr>
      <vt:lpstr>Orion’s Belt</vt:lpstr>
      <vt:lpstr>Ancient Greek Cosmology:</vt:lpstr>
      <vt:lpstr>Greek Mythology</vt:lpstr>
      <vt:lpstr>The Gods of Mount Olympus</vt:lpstr>
      <vt:lpstr>Chinese Cosmology:</vt:lpstr>
      <vt:lpstr>Hindu Cosmology:</vt:lpstr>
      <vt:lpstr>Mayan Cosmology:</vt:lpstr>
      <vt:lpstr>Aztec Cosmology:</vt:lpstr>
      <vt:lpstr>Native American Cosmologies:</vt:lpstr>
      <vt:lpstr>Celtic Cosmology:</vt:lpstr>
      <vt:lpstr>Other Cultures</vt:lpstr>
      <vt:lpstr>Common themes IN cultural creation stories</vt:lpstr>
      <vt:lpstr>How did different cultures describe the stars, planets, Earth and sky? </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Beginning …</dc:title>
  <dc:creator>Herman, Russ</dc:creator>
  <cp:lastModifiedBy>Herman, Russ</cp:lastModifiedBy>
  <cp:revision>2</cp:revision>
  <dcterms:created xsi:type="dcterms:W3CDTF">2023-07-31T18:39:43Z</dcterms:created>
  <dcterms:modified xsi:type="dcterms:W3CDTF">2023-08-29T17:18:14Z</dcterms:modified>
</cp:coreProperties>
</file>